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9377600" cy="32918400"/>
  <p:notesSz cx="9144000" cy="6858000"/>
  <p:defaultTextStyle>
    <a:defPPr>
      <a:defRPr lang="en-US"/>
    </a:defPPr>
    <a:lvl1pPr marL="0" algn="l" defTabSz="894498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894498" algn="l" defTabSz="894498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788995" algn="l" defTabSz="894498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683493" algn="l" defTabSz="894498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577990" algn="l" defTabSz="894498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472487" algn="l" defTabSz="894498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366985" algn="l" defTabSz="894498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261483" algn="l" defTabSz="894498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155980" algn="l" defTabSz="894498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A4A3A4"/>
          </p15:clr>
        </p15:guide>
        <p15:guide id="2" pos="15552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333"/>
    <a:srgbClr val="D7861C"/>
    <a:srgbClr val="0A95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9879" autoAdjust="0"/>
  </p:normalViewPr>
  <p:slideViewPr>
    <p:cSldViewPr snapToGrid="0" snapToObjects="1">
      <p:cViewPr>
        <p:scale>
          <a:sx n="47" d="100"/>
          <a:sy n="47" d="100"/>
        </p:scale>
        <p:origin x="160" y="216"/>
      </p:cViewPr>
      <p:guideLst>
        <p:guide orient="horz" pos="10368"/>
        <p:guide pos="1555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tiff>
</file>

<file path=ppt/media/image18.tiff>
</file>

<file path=ppt/media/image19.png>
</file>

<file path=ppt/media/image2.png>
</file>

<file path=ppt/media/image20.png>
</file>

<file path=ppt/media/image21.png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82387B-06E6-3C44-8F27-C9217C188927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43188" y="514350"/>
            <a:ext cx="3857625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13513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84C0DC-C29F-2B43-8198-9754946700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9370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Behavioral results:</a:t>
            </a:r>
            <a:r>
              <a:rPr lang="en-US" baseline="0" dirty="0"/>
              <a:t> make bar graphs of RT?</a:t>
            </a:r>
          </a:p>
          <a:p>
            <a:r>
              <a:rPr lang="en-US" dirty="0"/>
              <a:t>fMRI results:</a:t>
            </a:r>
            <a:r>
              <a:rPr lang="en-US" baseline="0" dirty="0"/>
              <a:t> labels, figure caption, make blues in graph the same color</a:t>
            </a:r>
          </a:p>
          <a:p>
            <a:r>
              <a:rPr lang="en-US" baseline="0" dirty="0"/>
              <a:t>References: add marcel 2004, add numbers, rearrange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84C0DC-C29F-2B43-8198-97549467009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2450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10226041"/>
            <a:ext cx="4197096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06640" y="18653760"/>
            <a:ext cx="3456432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8944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7889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683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5779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4724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3669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26148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1559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14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1324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798760" y="1318266"/>
            <a:ext cx="11109960" cy="280873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68880" y="1318266"/>
            <a:ext cx="32506920" cy="280873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4392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6147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0490" y="21153120"/>
            <a:ext cx="41970960" cy="6537960"/>
          </a:xfrm>
        </p:spPr>
        <p:txBody>
          <a:bodyPr anchor="t"/>
          <a:lstStyle>
            <a:lvl1pPr algn="l">
              <a:defRPr sz="78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00490" y="13952226"/>
            <a:ext cx="41970960" cy="7200900"/>
          </a:xfrm>
        </p:spPr>
        <p:txBody>
          <a:bodyPr anchor="b"/>
          <a:lstStyle>
            <a:lvl1pPr marL="0" indent="0">
              <a:buNone/>
              <a:defRPr sz="3900">
                <a:solidFill>
                  <a:schemeClr val="tx1">
                    <a:tint val="75000"/>
                  </a:schemeClr>
                </a:solidFill>
              </a:defRPr>
            </a:lvl1pPr>
            <a:lvl2pPr marL="894498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2pPr>
            <a:lvl3pPr marL="1788995" indent="0">
              <a:buNone/>
              <a:defRPr sz="3100">
                <a:solidFill>
                  <a:schemeClr val="tx1">
                    <a:tint val="75000"/>
                  </a:schemeClr>
                </a:solidFill>
              </a:defRPr>
            </a:lvl3pPr>
            <a:lvl4pPr marL="2683493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4pPr>
            <a:lvl5pPr marL="357799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5pPr>
            <a:lvl6pPr marL="4472487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6pPr>
            <a:lvl7pPr marL="5366985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7pPr>
            <a:lvl8pPr marL="6261483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8pPr>
            <a:lvl9pPr marL="715598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8110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68880" y="7680967"/>
            <a:ext cx="21808440" cy="21724620"/>
          </a:xfrm>
        </p:spPr>
        <p:txBody>
          <a:bodyPr/>
          <a:lstStyle>
            <a:lvl1pPr>
              <a:defRPr sz="5400"/>
            </a:lvl1pPr>
            <a:lvl2pPr>
              <a:defRPr sz="4700"/>
            </a:lvl2pPr>
            <a:lvl3pPr>
              <a:defRPr sz="39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00280" y="7680967"/>
            <a:ext cx="21808440" cy="21724620"/>
          </a:xfrm>
        </p:spPr>
        <p:txBody>
          <a:bodyPr/>
          <a:lstStyle>
            <a:lvl1pPr>
              <a:defRPr sz="5400"/>
            </a:lvl1pPr>
            <a:lvl2pPr>
              <a:defRPr sz="4700"/>
            </a:lvl2pPr>
            <a:lvl3pPr>
              <a:defRPr sz="3900"/>
            </a:lvl3pPr>
            <a:lvl4pPr>
              <a:defRPr sz="3600"/>
            </a:lvl4pPr>
            <a:lvl5pPr>
              <a:defRPr sz="3600"/>
            </a:lvl5pPr>
            <a:lvl6pPr>
              <a:defRPr sz="3600"/>
            </a:lvl6pPr>
            <a:lvl7pPr>
              <a:defRPr sz="3600"/>
            </a:lvl7pPr>
            <a:lvl8pPr>
              <a:defRPr sz="3600"/>
            </a:lvl8pPr>
            <a:lvl9pPr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082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68881" y="7368541"/>
            <a:ext cx="21817015" cy="3070860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4498" indent="0">
              <a:buNone/>
              <a:defRPr sz="3900" b="1"/>
            </a:lvl2pPr>
            <a:lvl3pPr marL="1788995" indent="0">
              <a:buNone/>
              <a:defRPr sz="3600" b="1"/>
            </a:lvl3pPr>
            <a:lvl4pPr marL="2683493" indent="0">
              <a:buNone/>
              <a:defRPr sz="3100" b="1"/>
            </a:lvl4pPr>
            <a:lvl5pPr marL="3577990" indent="0">
              <a:buNone/>
              <a:defRPr sz="3100" b="1"/>
            </a:lvl5pPr>
            <a:lvl6pPr marL="4472487" indent="0">
              <a:buNone/>
              <a:defRPr sz="3100" b="1"/>
            </a:lvl6pPr>
            <a:lvl7pPr marL="5366985" indent="0">
              <a:buNone/>
              <a:defRPr sz="3100" b="1"/>
            </a:lvl7pPr>
            <a:lvl8pPr marL="6261483" indent="0">
              <a:buNone/>
              <a:defRPr sz="3100" b="1"/>
            </a:lvl8pPr>
            <a:lvl9pPr marL="7155980" indent="0">
              <a:buNone/>
              <a:defRPr sz="3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68881" y="10439401"/>
            <a:ext cx="21817015" cy="18966180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6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083138" y="7368541"/>
            <a:ext cx="21825585" cy="3070860"/>
          </a:xfrm>
        </p:spPr>
        <p:txBody>
          <a:bodyPr anchor="b"/>
          <a:lstStyle>
            <a:lvl1pPr marL="0" indent="0">
              <a:buNone/>
              <a:defRPr sz="4700" b="1"/>
            </a:lvl1pPr>
            <a:lvl2pPr marL="894498" indent="0">
              <a:buNone/>
              <a:defRPr sz="3900" b="1"/>
            </a:lvl2pPr>
            <a:lvl3pPr marL="1788995" indent="0">
              <a:buNone/>
              <a:defRPr sz="3600" b="1"/>
            </a:lvl3pPr>
            <a:lvl4pPr marL="2683493" indent="0">
              <a:buNone/>
              <a:defRPr sz="3100" b="1"/>
            </a:lvl4pPr>
            <a:lvl5pPr marL="3577990" indent="0">
              <a:buNone/>
              <a:defRPr sz="3100" b="1"/>
            </a:lvl5pPr>
            <a:lvl6pPr marL="4472487" indent="0">
              <a:buNone/>
              <a:defRPr sz="3100" b="1"/>
            </a:lvl6pPr>
            <a:lvl7pPr marL="5366985" indent="0">
              <a:buNone/>
              <a:defRPr sz="3100" b="1"/>
            </a:lvl7pPr>
            <a:lvl8pPr marL="6261483" indent="0">
              <a:buNone/>
              <a:defRPr sz="3100" b="1"/>
            </a:lvl8pPr>
            <a:lvl9pPr marL="7155980" indent="0">
              <a:buNone/>
              <a:defRPr sz="3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083138" y="10439401"/>
            <a:ext cx="21825585" cy="18966180"/>
          </a:xfrm>
        </p:spPr>
        <p:txBody>
          <a:bodyPr/>
          <a:lstStyle>
            <a:lvl1pPr>
              <a:defRPr sz="4700"/>
            </a:lvl1pPr>
            <a:lvl2pPr>
              <a:defRPr sz="3900"/>
            </a:lvl2pPr>
            <a:lvl3pPr>
              <a:defRPr sz="3600"/>
            </a:lvl3pPr>
            <a:lvl4pPr>
              <a:defRPr sz="3100"/>
            </a:lvl4pPr>
            <a:lvl5pPr>
              <a:defRPr sz="3100"/>
            </a:lvl5pPr>
            <a:lvl6pPr>
              <a:defRPr sz="3100"/>
            </a:lvl6pPr>
            <a:lvl7pPr>
              <a:defRPr sz="3100"/>
            </a:lvl7pPr>
            <a:lvl8pPr>
              <a:defRPr sz="3100"/>
            </a:lvl8pPr>
            <a:lvl9pPr>
              <a:defRPr sz="3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8827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165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9451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68884" y="1310640"/>
            <a:ext cx="16244890" cy="5577840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305270" y="1310646"/>
            <a:ext cx="27603450" cy="28094940"/>
          </a:xfrm>
        </p:spPr>
        <p:txBody>
          <a:bodyPr/>
          <a:lstStyle>
            <a:lvl1pPr>
              <a:defRPr sz="6300"/>
            </a:lvl1pPr>
            <a:lvl2pPr>
              <a:defRPr sz="5400"/>
            </a:lvl2pPr>
            <a:lvl3pPr>
              <a:defRPr sz="4700"/>
            </a:lvl3pPr>
            <a:lvl4pPr>
              <a:defRPr sz="3900"/>
            </a:lvl4pPr>
            <a:lvl5pPr>
              <a:defRPr sz="3900"/>
            </a:lvl5pPr>
            <a:lvl6pPr>
              <a:defRPr sz="3900"/>
            </a:lvl6pPr>
            <a:lvl7pPr>
              <a:defRPr sz="3900"/>
            </a:lvl7pPr>
            <a:lvl8pPr>
              <a:defRPr sz="3900"/>
            </a:lvl8pPr>
            <a:lvl9pPr>
              <a:defRPr sz="3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68884" y="6888486"/>
            <a:ext cx="16244890" cy="22517100"/>
          </a:xfrm>
        </p:spPr>
        <p:txBody>
          <a:bodyPr/>
          <a:lstStyle>
            <a:lvl1pPr marL="0" indent="0">
              <a:buNone/>
              <a:defRPr sz="2700"/>
            </a:lvl1pPr>
            <a:lvl2pPr marL="894498" indent="0">
              <a:buNone/>
              <a:defRPr sz="2300"/>
            </a:lvl2pPr>
            <a:lvl3pPr marL="1788995" indent="0">
              <a:buNone/>
              <a:defRPr sz="2000"/>
            </a:lvl3pPr>
            <a:lvl4pPr marL="2683493" indent="0">
              <a:buNone/>
              <a:defRPr sz="1800"/>
            </a:lvl4pPr>
            <a:lvl5pPr marL="3577990" indent="0">
              <a:buNone/>
              <a:defRPr sz="1800"/>
            </a:lvl5pPr>
            <a:lvl6pPr marL="4472487" indent="0">
              <a:buNone/>
              <a:defRPr sz="1800"/>
            </a:lvl6pPr>
            <a:lvl7pPr marL="5366985" indent="0">
              <a:buNone/>
              <a:defRPr sz="1800"/>
            </a:lvl7pPr>
            <a:lvl8pPr marL="6261483" indent="0">
              <a:buNone/>
              <a:defRPr sz="1800"/>
            </a:lvl8pPr>
            <a:lvl9pPr marL="715598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5780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78355" y="23042880"/>
            <a:ext cx="29626560" cy="2720340"/>
          </a:xfrm>
        </p:spPr>
        <p:txBody>
          <a:bodyPr anchor="b"/>
          <a:lstStyle>
            <a:lvl1pPr algn="l">
              <a:defRPr sz="39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678355" y="2941320"/>
            <a:ext cx="29626560" cy="19751040"/>
          </a:xfrm>
        </p:spPr>
        <p:txBody>
          <a:bodyPr/>
          <a:lstStyle>
            <a:lvl1pPr marL="0" indent="0">
              <a:buNone/>
              <a:defRPr sz="6300"/>
            </a:lvl1pPr>
            <a:lvl2pPr marL="894498" indent="0">
              <a:buNone/>
              <a:defRPr sz="5400"/>
            </a:lvl2pPr>
            <a:lvl3pPr marL="1788995" indent="0">
              <a:buNone/>
              <a:defRPr sz="4700"/>
            </a:lvl3pPr>
            <a:lvl4pPr marL="2683493" indent="0">
              <a:buNone/>
              <a:defRPr sz="3900"/>
            </a:lvl4pPr>
            <a:lvl5pPr marL="3577990" indent="0">
              <a:buNone/>
              <a:defRPr sz="3900"/>
            </a:lvl5pPr>
            <a:lvl6pPr marL="4472487" indent="0">
              <a:buNone/>
              <a:defRPr sz="3900"/>
            </a:lvl6pPr>
            <a:lvl7pPr marL="5366985" indent="0">
              <a:buNone/>
              <a:defRPr sz="3900"/>
            </a:lvl7pPr>
            <a:lvl8pPr marL="6261483" indent="0">
              <a:buNone/>
              <a:defRPr sz="3900"/>
            </a:lvl8pPr>
            <a:lvl9pPr marL="7155980" indent="0">
              <a:buNone/>
              <a:defRPr sz="39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678355" y="25763220"/>
            <a:ext cx="29626560" cy="3863340"/>
          </a:xfrm>
        </p:spPr>
        <p:txBody>
          <a:bodyPr/>
          <a:lstStyle>
            <a:lvl1pPr marL="0" indent="0">
              <a:buNone/>
              <a:defRPr sz="2700"/>
            </a:lvl1pPr>
            <a:lvl2pPr marL="894498" indent="0">
              <a:buNone/>
              <a:defRPr sz="2300"/>
            </a:lvl2pPr>
            <a:lvl3pPr marL="1788995" indent="0">
              <a:buNone/>
              <a:defRPr sz="2000"/>
            </a:lvl3pPr>
            <a:lvl4pPr marL="2683493" indent="0">
              <a:buNone/>
              <a:defRPr sz="1800"/>
            </a:lvl4pPr>
            <a:lvl5pPr marL="3577990" indent="0">
              <a:buNone/>
              <a:defRPr sz="1800"/>
            </a:lvl5pPr>
            <a:lvl6pPr marL="4472487" indent="0">
              <a:buNone/>
              <a:defRPr sz="1800"/>
            </a:lvl6pPr>
            <a:lvl7pPr marL="5366985" indent="0">
              <a:buNone/>
              <a:defRPr sz="1800"/>
            </a:lvl7pPr>
            <a:lvl8pPr marL="6261483" indent="0">
              <a:buNone/>
              <a:defRPr sz="1800"/>
            </a:lvl8pPr>
            <a:lvl9pPr marL="7155980" indent="0">
              <a:buNone/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683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68880" y="1318260"/>
            <a:ext cx="44439840" cy="5486400"/>
          </a:xfrm>
          <a:prstGeom prst="rect">
            <a:avLst/>
          </a:prstGeom>
        </p:spPr>
        <p:txBody>
          <a:bodyPr vert="horz" lIns="178899" tIns="89450" rIns="178899" bIns="8945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68880" y="7680967"/>
            <a:ext cx="44439840" cy="21724620"/>
          </a:xfrm>
          <a:prstGeom prst="rect">
            <a:avLst/>
          </a:prstGeom>
        </p:spPr>
        <p:txBody>
          <a:bodyPr vert="horz" lIns="178899" tIns="89450" rIns="178899" bIns="8945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68880" y="30510481"/>
            <a:ext cx="11521440" cy="1752600"/>
          </a:xfrm>
          <a:prstGeom prst="rect">
            <a:avLst/>
          </a:prstGeom>
        </p:spPr>
        <p:txBody>
          <a:bodyPr vert="horz" lIns="178899" tIns="89450" rIns="178899" bIns="89450" rtlCol="0" anchor="ctr"/>
          <a:lstStyle>
            <a:lvl1pPr algn="l">
              <a:defRPr sz="2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D2F99C-4C7D-7643-88D7-AED2FDE05819}" type="datetimeFigureOut">
              <a:rPr lang="en-US" smtClean="0"/>
              <a:t>7/23/19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870680" y="30510481"/>
            <a:ext cx="15636240" cy="1752600"/>
          </a:xfrm>
          <a:prstGeom prst="rect">
            <a:avLst/>
          </a:prstGeom>
        </p:spPr>
        <p:txBody>
          <a:bodyPr vert="horz" lIns="178899" tIns="89450" rIns="178899" bIns="89450" rtlCol="0" anchor="ctr"/>
          <a:lstStyle>
            <a:lvl1pPr algn="ctr">
              <a:defRPr sz="2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387280" y="30510481"/>
            <a:ext cx="11521440" cy="1752600"/>
          </a:xfrm>
          <a:prstGeom prst="rect">
            <a:avLst/>
          </a:prstGeom>
        </p:spPr>
        <p:txBody>
          <a:bodyPr vert="horz" lIns="178899" tIns="89450" rIns="178899" bIns="89450" rtlCol="0" anchor="ctr"/>
          <a:lstStyle>
            <a:lvl1pPr algn="r">
              <a:defRPr sz="2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2831BE-4170-8C40-85AE-B2887FCDEF3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804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894498" rtl="0" eaLnBrk="1" latinLnBrk="0" hangingPunct="1">
        <a:spcBef>
          <a:spcPct val="0"/>
        </a:spcBef>
        <a:buNone/>
        <a:defRPr sz="8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70873" indent="-670873" algn="l" defTabSz="894498" rtl="0" eaLnBrk="1" latinLnBrk="0" hangingPunct="1">
        <a:spcBef>
          <a:spcPct val="20000"/>
        </a:spcBef>
        <a:buFont typeface="Arial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1pPr>
      <a:lvl2pPr marL="1453558" indent="-559061" algn="l" defTabSz="894498" rtl="0" eaLnBrk="1" latinLnBrk="0" hangingPunct="1">
        <a:spcBef>
          <a:spcPct val="20000"/>
        </a:spcBef>
        <a:buFont typeface="Arial"/>
        <a:buChar char="–"/>
        <a:defRPr sz="5400" kern="1200">
          <a:solidFill>
            <a:schemeClr val="tx1"/>
          </a:solidFill>
          <a:latin typeface="+mn-lt"/>
          <a:ea typeface="+mn-ea"/>
          <a:cs typeface="+mn-cs"/>
        </a:defRPr>
      </a:lvl2pPr>
      <a:lvl3pPr marL="2236244" indent="-447248" algn="l" defTabSz="894498" rtl="0" eaLnBrk="1" latinLnBrk="0" hangingPunct="1">
        <a:spcBef>
          <a:spcPct val="20000"/>
        </a:spcBef>
        <a:buFont typeface="Arial"/>
        <a:buChar char="•"/>
        <a:defRPr sz="4700" kern="1200">
          <a:solidFill>
            <a:schemeClr val="tx1"/>
          </a:solidFill>
          <a:latin typeface="+mn-lt"/>
          <a:ea typeface="+mn-ea"/>
          <a:cs typeface="+mn-cs"/>
        </a:defRPr>
      </a:lvl3pPr>
      <a:lvl4pPr marL="3130741" indent="-447248" algn="l" defTabSz="894498" rtl="0" eaLnBrk="1" latinLnBrk="0" hangingPunct="1">
        <a:spcBef>
          <a:spcPct val="20000"/>
        </a:spcBef>
        <a:buFont typeface="Arial"/>
        <a:buChar char="–"/>
        <a:defRPr sz="3900" kern="1200">
          <a:solidFill>
            <a:schemeClr val="tx1"/>
          </a:solidFill>
          <a:latin typeface="+mn-lt"/>
          <a:ea typeface="+mn-ea"/>
          <a:cs typeface="+mn-cs"/>
        </a:defRPr>
      </a:lvl4pPr>
      <a:lvl5pPr marL="4025239" indent="-447248" algn="l" defTabSz="894498" rtl="0" eaLnBrk="1" latinLnBrk="0" hangingPunct="1">
        <a:spcBef>
          <a:spcPct val="20000"/>
        </a:spcBef>
        <a:buFont typeface="Arial"/>
        <a:buChar char="»"/>
        <a:defRPr sz="3900" kern="1200">
          <a:solidFill>
            <a:schemeClr val="tx1"/>
          </a:solidFill>
          <a:latin typeface="+mn-lt"/>
          <a:ea typeface="+mn-ea"/>
          <a:cs typeface="+mn-cs"/>
        </a:defRPr>
      </a:lvl5pPr>
      <a:lvl6pPr marL="4919737" indent="-447248" algn="l" defTabSz="894498" rtl="0" eaLnBrk="1" latinLnBrk="0" hangingPunct="1">
        <a:spcBef>
          <a:spcPct val="20000"/>
        </a:spcBef>
        <a:buFont typeface="Arial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6pPr>
      <a:lvl7pPr marL="5814233" indent="-447248" algn="l" defTabSz="894498" rtl="0" eaLnBrk="1" latinLnBrk="0" hangingPunct="1">
        <a:spcBef>
          <a:spcPct val="20000"/>
        </a:spcBef>
        <a:buFont typeface="Arial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7pPr>
      <a:lvl8pPr marL="6708731" indent="-447248" algn="l" defTabSz="894498" rtl="0" eaLnBrk="1" latinLnBrk="0" hangingPunct="1">
        <a:spcBef>
          <a:spcPct val="20000"/>
        </a:spcBef>
        <a:buFont typeface="Arial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8pPr>
      <a:lvl9pPr marL="7603229" indent="-447248" algn="l" defTabSz="894498" rtl="0" eaLnBrk="1" latinLnBrk="0" hangingPunct="1">
        <a:spcBef>
          <a:spcPct val="20000"/>
        </a:spcBef>
        <a:buFont typeface="Arial"/>
        <a:buChar char="•"/>
        <a:defRPr sz="3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9449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94498" algn="l" defTabSz="89449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788995" algn="l" defTabSz="89449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683493" algn="l" defTabSz="89449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577990" algn="l" defTabSz="89449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472487" algn="l" defTabSz="89449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366985" algn="l" defTabSz="89449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261483" algn="l" defTabSz="89449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155980" algn="l" defTabSz="894498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18" Type="http://schemas.openxmlformats.org/officeDocument/2006/relationships/image" Target="../media/image15.png"/><Relationship Id="rId3" Type="http://schemas.openxmlformats.org/officeDocument/2006/relationships/image" Target="../media/image1.png"/><Relationship Id="rId21" Type="http://schemas.openxmlformats.org/officeDocument/2006/relationships/image" Target="../media/image18.tiff"/><Relationship Id="rId7" Type="http://schemas.openxmlformats.org/officeDocument/2006/relationships/image" Target="../media/image5.tiff"/><Relationship Id="rId12" Type="http://schemas.openxmlformats.org/officeDocument/2006/relationships/image" Target="../media/image10.png"/><Relationship Id="rId1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20" Type="http://schemas.openxmlformats.org/officeDocument/2006/relationships/image" Target="../media/image17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f"/><Relationship Id="rId11" Type="http://schemas.openxmlformats.org/officeDocument/2006/relationships/image" Target="../media/image9.png"/><Relationship Id="rId24" Type="http://schemas.openxmlformats.org/officeDocument/2006/relationships/image" Target="../media/image21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23" Type="http://schemas.openxmlformats.org/officeDocument/2006/relationships/image" Target="../media/image20.png"/><Relationship Id="rId10" Type="http://schemas.openxmlformats.org/officeDocument/2006/relationships/image" Target="../media/image8.png"/><Relationship Id="rId19" Type="http://schemas.openxmlformats.org/officeDocument/2006/relationships/image" Target="../media/image16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22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Rectangle 212"/>
          <p:cNvSpPr/>
          <p:nvPr/>
        </p:nvSpPr>
        <p:spPr>
          <a:xfrm>
            <a:off x="-2" y="-1"/>
            <a:ext cx="49377600" cy="3696041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>
            <a:spLocks/>
          </p:cNvSpPr>
          <p:nvPr/>
        </p:nvSpPr>
        <p:spPr>
          <a:xfrm>
            <a:off x="532121" y="4182848"/>
            <a:ext cx="15392130" cy="18615995"/>
          </a:xfrm>
          <a:prstGeom prst="rect">
            <a:avLst/>
          </a:prstGeom>
          <a:solidFill>
            <a:srgbClr val="FFFFFF"/>
          </a:solidFill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3373563" y="4182848"/>
            <a:ext cx="15505150" cy="13745993"/>
          </a:xfrm>
          <a:prstGeom prst="rect">
            <a:avLst/>
          </a:prstGeom>
          <a:solidFill>
            <a:srgbClr val="FFFFFF"/>
          </a:solidFill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/>
              <a:buChar char="•"/>
            </a:pPr>
            <a:r>
              <a:rPr lang="en-US" dirty="0">
                <a:latin typeface="Gill Sans Light"/>
                <a:cs typeface="Gill Sans Light"/>
              </a:rPr>
              <a:t>At the end of each trial, the correct category was revealed and the subjects recorded the accuracy of their category guess. </a:t>
            </a:r>
          </a:p>
        </p:txBody>
      </p:sp>
      <p:sp>
        <p:nvSpPr>
          <p:cNvPr id="70" name="Rectangle 69"/>
          <p:cNvSpPr/>
          <p:nvPr/>
        </p:nvSpPr>
        <p:spPr>
          <a:xfrm>
            <a:off x="457202" y="23445511"/>
            <a:ext cx="15432918" cy="7808838"/>
          </a:xfrm>
          <a:prstGeom prst="rect">
            <a:avLst/>
          </a:prstGeom>
          <a:solidFill>
            <a:srgbClr val="FFFFFF"/>
          </a:solidFill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333333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36588" y="32091592"/>
            <a:ext cx="49469040" cy="914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0" y="47743"/>
            <a:ext cx="493776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spc="200" dirty="0">
                <a:solidFill>
                  <a:schemeClr val="bg1"/>
                </a:solidFill>
                <a:latin typeface="Gill Sans Light"/>
                <a:cs typeface="Gill Sans Light"/>
              </a:rPr>
              <a:t>Dynamic Matching Algorithms for Homelessness Reduction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446774"/>
            <a:ext cx="49377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spc="300" dirty="0">
                <a:solidFill>
                  <a:schemeClr val="bg1"/>
                </a:solidFill>
                <a:latin typeface="Gill Sans Light"/>
                <a:cs typeface="Gill Sans Light"/>
              </a:rPr>
              <a:t>Luke Guerdan</a:t>
            </a:r>
            <a:r>
              <a:rPr lang="en-US" sz="5400" spc="300" baseline="30000" dirty="0">
                <a:solidFill>
                  <a:schemeClr val="bg1"/>
                </a:solidFill>
                <a:latin typeface="Gill Sans Light"/>
                <a:cs typeface="Gill Sans Light"/>
              </a:rPr>
              <a:t>1</a:t>
            </a:r>
            <a:r>
              <a:rPr lang="en-US" sz="5400" spc="300" dirty="0">
                <a:solidFill>
                  <a:schemeClr val="bg1"/>
                </a:solidFill>
                <a:latin typeface="Gill Sans Light"/>
                <a:cs typeface="Gill Sans Light"/>
              </a:rPr>
              <a:t>, </a:t>
            </a:r>
            <a:r>
              <a:rPr lang="en-US" sz="5400" spc="300" dirty="0" err="1">
                <a:solidFill>
                  <a:schemeClr val="bg1"/>
                </a:solidFill>
                <a:latin typeface="Gill Sans Light"/>
                <a:cs typeface="Gill Sans Light"/>
              </a:rPr>
              <a:t>Chien</a:t>
            </a:r>
            <a:r>
              <a:rPr lang="en-US" sz="5400" spc="300" dirty="0">
                <a:solidFill>
                  <a:schemeClr val="bg1"/>
                </a:solidFill>
                <a:latin typeface="Gill Sans Light"/>
                <a:cs typeface="Gill Sans Light"/>
              </a:rPr>
              <a:t>-Ju Ho</a:t>
            </a:r>
            <a:r>
              <a:rPr lang="en-US" sz="5400" spc="300" baseline="30000" dirty="0">
                <a:solidFill>
                  <a:schemeClr val="bg1"/>
                </a:solidFill>
                <a:latin typeface="Gill Sans Light"/>
                <a:cs typeface="Gill Sans Light"/>
              </a:rPr>
              <a:t>2</a:t>
            </a:r>
            <a:r>
              <a:rPr lang="en-US" sz="5400" spc="300" dirty="0">
                <a:solidFill>
                  <a:schemeClr val="bg1"/>
                </a:solidFill>
                <a:latin typeface="Gill Sans Light"/>
                <a:cs typeface="Gill Sans Light"/>
              </a:rPr>
              <a:t>, &amp; </a:t>
            </a:r>
            <a:r>
              <a:rPr lang="en-US" sz="5400" spc="300" dirty="0" err="1">
                <a:solidFill>
                  <a:schemeClr val="bg1"/>
                </a:solidFill>
                <a:latin typeface="Gill Sans Light"/>
                <a:cs typeface="Gill Sans Light"/>
              </a:rPr>
              <a:t>Sanmay</a:t>
            </a:r>
            <a:r>
              <a:rPr lang="en-US" sz="5400" spc="300" dirty="0">
                <a:solidFill>
                  <a:schemeClr val="bg1"/>
                </a:solidFill>
                <a:latin typeface="Gill Sans Light"/>
                <a:cs typeface="Gill Sans Light"/>
              </a:rPr>
              <a:t> Das</a:t>
            </a:r>
            <a:r>
              <a:rPr lang="en-US" sz="5400" spc="300" baseline="30000" dirty="0">
                <a:solidFill>
                  <a:schemeClr val="bg1"/>
                </a:solidFill>
                <a:latin typeface="Gill Sans Light"/>
                <a:cs typeface="Gill Sans Light"/>
              </a:rPr>
              <a:t>2</a:t>
            </a:r>
            <a:endParaRPr lang="en-US" sz="5400" spc="3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8" name="Rectangle 7"/>
          <p:cNvSpPr/>
          <p:nvPr/>
        </p:nvSpPr>
        <p:spPr>
          <a:xfrm flipV="1">
            <a:off x="-2" y="3499608"/>
            <a:ext cx="49377600" cy="274320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6387784" y="4118520"/>
            <a:ext cx="16560078" cy="15974069"/>
          </a:xfrm>
          <a:prstGeom prst="rect">
            <a:avLst/>
          </a:prstGeom>
          <a:solidFill>
            <a:srgbClr val="FFFFFF"/>
          </a:solidFill>
          <a:ln w="76200" cmpd="sng">
            <a:noFill/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333333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6363013" y="20541641"/>
            <a:ext cx="16560075" cy="10712707"/>
          </a:xfrm>
          <a:prstGeom prst="rect">
            <a:avLst/>
          </a:prstGeom>
          <a:solidFill>
            <a:srgbClr val="FFFFFF"/>
          </a:solidFill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333333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3361850" y="24849555"/>
            <a:ext cx="15558547" cy="6404793"/>
          </a:xfrm>
          <a:prstGeom prst="rect">
            <a:avLst/>
          </a:prstGeom>
          <a:solidFill>
            <a:srgbClr val="FFFFFF"/>
          </a:solidFill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333333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69510" y="4489770"/>
            <a:ext cx="80875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spc="300" dirty="0">
                <a:latin typeface="Gill Sans Light"/>
                <a:cs typeface="Gill Sans Light"/>
              </a:rPr>
              <a:t>Introduction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9710618" y="4289355"/>
            <a:ext cx="101140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spc="300" dirty="0">
                <a:latin typeface="Gill Sans Light"/>
                <a:cs typeface="Gill Sans Light"/>
              </a:rPr>
              <a:t>Problem Formulation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16644325" y="20530396"/>
            <a:ext cx="159188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spc="300" dirty="0">
                <a:latin typeface="Gill Sans Light"/>
                <a:cs typeface="Gill Sans Light"/>
              </a:rPr>
              <a:t>Dual-based vs. Greedy Matching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5001839" y="24944784"/>
            <a:ext cx="1273333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spc="300" dirty="0">
                <a:latin typeface="Gill Sans Light"/>
                <a:cs typeface="Gill Sans Light"/>
              </a:rPr>
              <a:t>References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2740146" y="23657922"/>
            <a:ext cx="117768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dirty="0">
                <a:latin typeface="Gill Sans Light"/>
                <a:cs typeface="Gill Sans Light"/>
              </a:rPr>
              <a:t>Linear Programming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4018487" y="25962405"/>
            <a:ext cx="14567272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320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Kube</a:t>
            </a:r>
            <a:r>
              <a:rPr lang="en-US" sz="32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, A., Das, S., &amp; Fowler, P. J. (in press). Allocating interventions based on counterfactual predictions:  A case study on homelessness services. </a:t>
            </a:r>
            <a:r>
              <a:rPr lang="en-US" sz="3200" i="1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In Proceedings of the Association for the Advancement of Artificial Intelligence </a:t>
            </a:r>
            <a:r>
              <a:rPr lang="en-US" sz="32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(AAAI)</a:t>
            </a:r>
            <a:endParaRPr lang="en-US" sz="3000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30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Li, Z., Lieberman, K., Macke, W., Carrillo, S., Ho, C., </a:t>
            </a:r>
            <a:r>
              <a:rPr lang="en-US" sz="3000" dirty="0" err="1">
                <a:latin typeface="Gill Sans Light" panose="020B0302020104020203" pitchFamily="34" charset="-79"/>
                <a:cs typeface="Gill Sans Light" panose="020B0302020104020203" pitchFamily="34" charset="-79"/>
              </a:rPr>
              <a:t>Wellen</a:t>
            </a:r>
            <a:r>
              <a:rPr lang="en-US" sz="30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, J., &amp; Das, S. (2019). Incorporating Compatible Pairs in Kidney Exchange. Proceedings of the 2019 ACM Conference on Economics and Computation - EC 19. doi:10.1145/3328526.3329619</a:t>
            </a:r>
          </a:p>
        </p:txBody>
      </p:sp>
      <p:sp>
        <p:nvSpPr>
          <p:cNvPr id="174" name="TextBox 173"/>
          <p:cNvSpPr txBox="1"/>
          <p:nvPr/>
        </p:nvSpPr>
        <p:spPr>
          <a:xfrm>
            <a:off x="35735685" y="29101159"/>
            <a:ext cx="104474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This research was funded by a NSF REU grant (award #1852343), and the Washington University Interdisciplinary Seed Grant Program. </a:t>
            </a:r>
          </a:p>
        </p:txBody>
      </p:sp>
      <p:sp>
        <p:nvSpPr>
          <p:cNvPr id="175" name="TextBox 174"/>
          <p:cNvSpPr txBox="1"/>
          <p:nvPr/>
        </p:nvSpPr>
        <p:spPr>
          <a:xfrm>
            <a:off x="931353" y="2413386"/>
            <a:ext cx="47626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spc="300" dirty="0">
                <a:solidFill>
                  <a:schemeClr val="bg1"/>
                </a:solidFill>
                <a:latin typeface="Gill Sans Light"/>
                <a:cs typeface="Gill Sans Light"/>
              </a:rPr>
              <a:t>Dept. of EECS, University of Missouri-Columbia</a:t>
            </a:r>
            <a:r>
              <a:rPr lang="en-US" sz="5400" spc="300" baseline="30000" dirty="0">
                <a:solidFill>
                  <a:schemeClr val="bg1"/>
                </a:solidFill>
                <a:latin typeface="Gill Sans Light"/>
                <a:cs typeface="Gill Sans Light"/>
              </a:rPr>
              <a:t>1     </a:t>
            </a:r>
            <a:r>
              <a:rPr lang="en-US" sz="5400" spc="300" dirty="0">
                <a:solidFill>
                  <a:schemeClr val="bg1"/>
                </a:solidFill>
                <a:latin typeface="Gill Sans Light"/>
                <a:cs typeface="Gill Sans Light"/>
              </a:rPr>
              <a:t>CSE Dept., Washington University in St. Louis</a:t>
            </a:r>
            <a:r>
              <a:rPr lang="en-US" sz="5400" spc="300" baseline="30000" dirty="0">
                <a:solidFill>
                  <a:schemeClr val="bg1"/>
                </a:solidFill>
                <a:latin typeface="Gill Sans Light"/>
                <a:cs typeface="Gill Sans Light"/>
              </a:rPr>
              <a:t>2</a:t>
            </a:r>
            <a:endParaRPr lang="en-US" sz="5400" spc="300" dirty="0">
              <a:solidFill>
                <a:schemeClr val="bg1"/>
              </a:solidFill>
              <a:latin typeface="Gill Sans Light"/>
              <a:cs typeface="Gill Sans Light"/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33411395" y="18336402"/>
            <a:ext cx="15533827" cy="6115072"/>
          </a:xfrm>
          <a:prstGeom prst="rect">
            <a:avLst/>
          </a:prstGeom>
          <a:solidFill>
            <a:srgbClr val="FFFFFF"/>
          </a:solidFill>
          <a:ln w="76200" cmpd="sng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n>
                <a:solidFill>
                  <a:srgbClr val="333333"/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93" name="TextBox 192"/>
          <p:cNvSpPr txBox="1"/>
          <p:nvPr/>
        </p:nvSpPr>
        <p:spPr>
          <a:xfrm>
            <a:off x="37453511" y="18323183"/>
            <a:ext cx="73752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spc="300" dirty="0">
                <a:latin typeface="Gill Sans Light"/>
                <a:cs typeface="Gill Sans Light"/>
              </a:rPr>
              <a:t>Discussion</a:t>
            </a:r>
          </a:p>
        </p:txBody>
      </p:sp>
      <p:sp>
        <p:nvSpPr>
          <p:cNvPr id="211" name="TextBox 210"/>
          <p:cNvSpPr txBox="1"/>
          <p:nvPr/>
        </p:nvSpPr>
        <p:spPr>
          <a:xfrm>
            <a:off x="41826229" y="32085759"/>
            <a:ext cx="7551369" cy="7888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spc="300" dirty="0">
                <a:solidFill>
                  <a:schemeClr val="bg1"/>
                </a:solidFill>
                <a:latin typeface="Gill Sans Light"/>
                <a:cs typeface="Gill Sans Light"/>
              </a:rPr>
              <a:t>lmg4n8@mail.missouri.edu</a:t>
            </a:r>
          </a:p>
        </p:txBody>
      </p:sp>
      <p:sp>
        <p:nvSpPr>
          <p:cNvPr id="212" name="TextBox 211"/>
          <p:cNvSpPr txBox="1"/>
          <p:nvPr/>
        </p:nvSpPr>
        <p:spPr>
          <a:xfrm>
            <a:off x="931351" y="5676646"/>
            <a:ext cx="1495773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ll Sans Light"/>
                <a:cs typeface="Gill Sans Light"/>
              </a:rPr>
              <a:t>Finding optimal homelessness intervention allocations is complicated by dynamic arrivals and departures of homeless agents</a:t>
            </a:r>
            <a:r>
              <a:rPr lang="en-US" sz="4400" baseline="30000" dirty="0">
                <a:latin typeface="Gill Sans Light"/>
                <a:cs typeface="Gill Sans Light"/>
              </a:rPr>
              <a:t>1</a:t>
            </a:r>
            <a:r>
              <a:rPr lang="en-US" sz="4400" dirty="0">
                <a:latin typeface="Gill Sans Light"/>
                <a:cs typeface="Gill Sans Light"/>
              </a:rPr>
              <a:t>. Primal-dual techniques have been used in online allocation contexts previously, and could address this problem</a:t>
            </a:r>
            <a:r>
              <a:rPr lang="en-US" sz="4400" baseline="30000" dirty="0">
                <a:latin typeface="Gill Sans Light"/>
                <a:cs typeface="Gill Sans Light"/>
              </a:rPr>
              <a:t>2</a:t>
            </a:r>
            <a:r>
              <a:rPr lang="en-US" sz="4400" dirty="0">
                <a:latin typeface="Gill Sans Light"/>
                <a:cs typeface="Gill Sans Light"/>
              </a:rPr>
              <a:t>.  </a:t>
            </a:r>
          </a:p>
        </p:txBody>
      </p:sp>
      <p:sp>
        <p:nvSpPr>
          <p:cNvPr id="214" name="TextBox 213"/>
          <p:cNvSpPr txBox="1"/>
          <p:nvPr/>
        </p:nvSpPr>
        <p:spPr>
          <a:xfrm>
            <a:off x="954080" y="8738965"/>
            <a:ext cx="1505209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/>
                </a:solidFill>
                <a:latin typeface="Gill Sans"/>
                <a:cs typeface="Gill Sans"/>
              </a:rPr>
              <a:t>This work aims to develop an online primal-dual based dynamic matching strategy for pairing homeless agents with interventions. 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3398437" y="24792187"/>
            <a:ext cx="114159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>
                <a:latin typeface="Gill Sans Light"/>
                <a:cs typeface="Gill Sans Light"/>
              </a:rPr>
              <a:t>Goal: optimize a linear objective function subject to linear equality and inequality constraints.</a:t>
            </a:r>
          </a:p>
        </p:txBody>
      </p:sp>
      <p:sp>
        <p:nvSpPr>
          <p:cNvPr id="167" name="Rectangle 166"/>
          <p:cNvSpPr/>
          <p:nvPr/>
        </p:nvSpPr>
        <p:spPr>
          <a:xfrm flipV="1">
            <a:off x="-10132" y="31901017"/>
            <a:ext cx="49469040" cy="228599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34137949" y="4242342"/>
            <a:ext cx="142861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spc="300" dirty="0">
                <a:latin typeface="Gill Sans Light"/>
                <a:cs typeface="Gill Sans Light"/>
              </a:rPr>
              <a:t>Stress Tests &amp; Failure Cases</a:t>
            </a:r>
          </a:p>
        </p:txBody>
      </p:sp>
      <p:sp>
        <p:nvSpPr>
          <p:cNvPr id="170" name="TextBox 169"/>
          <p:cNvSpPr txBox="1"/>
          <p:nvPr/>
        </p:nvSpPr>
        <p:spPr>
          <a:xfrm>
            <a:off x="33871135" y="19197306"/>
            <a:ext cx="14562981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1"/>
                </a:solidFill>
                <a:latin typeface="Gill Sans"/>
                <a:cs typeface="Gill Sans"/>
              </a:rPr>
              <a:t>Online dual-based matching yields a more-optimal pairing of homeless agents compared with greedy matching. This is particularly pronounced in situations where greedy assignment fails to consider future information and dual noise is limited. </a:t>
            </a:r>
          </a:p>
        </p:txBody>
      </p:sp>
      <p:sp>
        <p:nvSpPr>
          <p:cNvPr id="171" name="TextBox 170"/>
          <p:cNvSpPr txBox="1"/>
          <p:nvPr/>
        </p:nvSpPr>
        <p:spPr>
          <a:xfrm>
            <a:off x="33782629" y="22182815"/>
            <a:ext cx="1509608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Gill Sans Light"/>
                <a:cs typeface="Gill Sans Light"/>
              </a:rPr>
              <a:t>Next steps will investigate simulation and machine learning </a:t>
            </a:r>
          </a:p>
          <a:p>
            <a:r>
              <a:rPr lang="en-US" sz="4400" dirty="0">
                <a:latin typeface="Gill Sans Light"/>
                <a:cs typeface="Gill Sans Light"/>
              </a:rPr>
              <a:t>methods for learning dual variables without oracle knowledge.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80" name="TextBox 179"/>
              <p:cNvSpPr txBox="1"/>
              <p:nvPr/>
            </p:nvSpPr>
            <p:spPr>
              <a:xfrm>
                <a:off x="17184839" y="18134319"/>
                <a:ext cx="16560074" cy="123367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888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sz="4400" i="1" dirty="0" smtClean="0">
                            <a:latin typeface="Cambria Math" panose="02040503050406030204" pitchFamily="18" charset="0"/>
                            <a:cs typeface="Gill Sans Light"/>
                          </a:rPr>
                        </m:ctrlPr>
                      </m:funcPr>
                      <m:fName>
                        <m:limLow>
                          <m:limLowPr>
                            <m:ctrlPr>
                              <a:rPr lang="en-US" sz="4400" i="1" dirty="0" smtClean="0">
                                <a:latin typeface="Cambria Math" panose="02040503050406030204" pitchFamily="18" charset="0"/>
                                <a:cs typeface="Gill Sans Light"/>
                              </a:rPr>
                            </m:ctrlPr>
                          </m:limLowPr>
                          <m:e>
                            <m:sSup>
                              <m:sSupPr>
                                <m:ctrlPr>
                                  <a:rPr lang="en-US" sz="4400" b="1" i="1" dirty="0" smtClean="0">
                                    <a:latin typeface="Cambria Math" panose="02040503050406030204" pitchFamily="18" charset="0"/>
                                    <a:cs typeface="Gill Sans Light"/>
                                  </a:rPr>
                                </m:ctrlPr>
                              </m:sSupPr>
                              <m:e>
                                <m:r>
                                  <a:rPr lang="en-US" sz="4400" b="0" i="1" dirty="0" smtClean="0">
                                    <a:latin typeface="Cambria Math" panose="02040503050406030204" pitchFamily="18" charset="0"/>
                                    <a:cs typeface="Gill Sans Light"/>
                                  </a:rPr>
                                  <m:t>𝑖</m:t>
                                </m:r>
                              </m:e>
                              <m:sup>
                                <m:r>
                                  <a:rPr lang="en-US" sz="4400" b="1" i="1" dirty="0" smtClean="0">
                                    <a:latin typeface="Cambria Math" panose="02040503050406030204" pitchFamily="18" charset="0"/>
                                    <a:cs typeface="Gill Sans Light"/>
                                  </a:rPr>
                                  <m:t>∗</m:t>
                                </m:r>
                              </m:sup>
                            </m:sSup>
                            <m:r>
                              <a:rPr lang="en-US" sz="4400" b="0" i="0" dirty="0" smtClean="0">
                                <a:latin typeface="Cambria Math" panose="02040503050406030204" pitchFamily="18" charset="0"/>
                                <a:cs typeface="Gill Sans Light"/>
                              </a:rPr>
                              <m:t>=</m:t>
                            </m:r>
                            <m:r>
                              <m:rPr>
                                <m:sty m:val="p"/>
                              </m:rPr>
                              <a:rPr lang="en-US" sz="4400" b="0" i="0" dirty="0" smtClean="0">
                                <a:latin typeface="Cambria Math" panose="02040503050406030204" pitchFamily="18" charset="0"/>
                                <a:cs typeface="Gill Sans Light"/>
                              </a:rPr>
                              <m:t>max</m:t>
                            </m:r>
                          </m:e>
                          <m:lim>
                            <m:r>
                              <a:rPr lang="en-US" sz="4400" b="0" i="1" dirty="0" smtClean="0">
                                <a:latin typeface="Cambria Math" panose="02040503050406030204" pitchFamily="18" charset="0"/>
                                <a:cs typeface="Gill Sans Light"/>
                              </a:rPr>
                              <m:t>𝑖</m:t>
                            </m:r>
                          </m:lim>
                        </m:limLow>
                      </m:fName>
                      <m:e>
                        <m:r>
                          <a:rPr lang="en-US" sz="4400" b="0" i="1" dirty="0" smtClean="0">
                            <a:latin typeface="Cambria Math" panose="02040503050406030204" pitchFamily="18" charset="0"/>
                            <a:cs typeface="Gill Sans Light"/>
                          </a:rPr>
                          <m:t>{</m:t>
                        </m:r>
                      </m:e>
                    </m:func>
                  </m:oMath>
                </a14:m>
                <a:r>
                  <a:rPr lang="en-US" sz="4400" dirty="0">
                    <a:latin typeface="Gill Sans Light"/>
                    <a:cs typeface="Gill Sans Light"/>
                  </a:rPr>
                  <a:t>                               </a:t>
                </a:r>
                <a:r>
                  <a:rPr lang="en-US" sz="4400" b="1" dirty="0">
                    <a:latin typeface="Gill Sans Light"/>
                    <a:cs typeface="Gill Sans Light"/>
                  </a:rPr>
                  <a:t>}    </a:t>
                </a:r>
                <a:r>
                  <a:rPr lang="en-US" sz="3400" dirty="0">
                    <a:latin typeface="Gill Sans Light" panose="020B0302020104020203" pitchFamily="34" charset="-79"/>
                    <a:cs typeface="Gill Sans Light" panose="020B0302020104020203" pitchFamily="34" charset="-79"/>
                  </a:rPr>
                  <a:t>(if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3400" dirty="0">
                            <a:latin typeface="Cambria Math" panose="02040503050406030204" pitchFamily="18" charset="0"/>
                            <a:cs typeface="Gill Sans Light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sz="3400" b="0" i="0" dirty="0">
                            <a:latin typeface="Cambria Math" panose="02040503050406030204" pitchFamily="18" charset="0"/>
                            <a:cs typeface="Gill Sans Light"/>
                          </a:rPr>
                          <m:t>i</m:t>
                        </m:r>
                      </m:e>
                      <m:sup>
                        <m:r>
                          <a:rPr lang="en-US" sz="3400" b="0" i="0" dirty="0">
                            <a:latin typeface="Cambria Math" panose="02040503050406030204" pitchFamily="18" charset="0"/>
                            <a:cs typeface="Gill Sans Light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n-US" sz="3400" dirty="0">
                    <a:latin typeface="Gill Sans Light" panose="020B0302020104020203" pitchFamily="34" charset="-79"/>
                    <a:cs typeface="Gill Sans Light" panose="020B0302020104020203" pitchFamily="34" charset="-79"/>
                  </a:rPr>
                  <a:t>=0, don’t consider agent matched) </a:t>
                </a:r>
              </a:p>
            </p:txBody>
          </p:sp>
        </mc:Choice>
        <mc:Fallback>
          <p:sp>
            <p:nvSpPr>
              <p:cNvPr id="180" name="TextBox 17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84839" y="18134319"/>
                <a:ext cx="16560074" cy="1233671"/>
              </a:xfrm>
              <a:prstGeom prst="rect">
                <a:avLst/>
              </a:prstGeom>
              <a:blipFill>
                <a:blip r:embed="rId3"/>
                <a:stretch>
                  <a:fillRect l="-536" b="-61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BB4598F3-43E2-6549-B1EE-B28083FEFE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811" r="3058" b="63904"/>
          <a:stretch/>
        </p:blipFill>
        <p:spPr>
          <a:xfrm>
            <a:off x="26590283" y="6145625"/>
            <a:ext cx="6118256" cy="173889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703F1B5-0AE3-A14C-ACCB-9D6AD10BEE0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9316"/>
          <a:stretch/>
        </p:blipFill>
        <p:spPr>
          <a:xfrm>
            <a:off x="27163861" y="10174566"/>
            <a:ext cx="5206787" cy="937680"/>
          </a:xfrm>
          <a:prstGeom prst="rect">
            <a:avLst/>
          </a:prstGeom>
        </p:spPr>
      </p:pic>
      <p:sp>
        <p:nvSpPr>
          <p:cNvPr id="48" name="TextBox 47">
            <a:extLst>
              <a:ext uri="{FF2B5EF4-FFF2-40B4-BE49-F238E27FC236}">
                <a16:creationId xmlns:a16="http://schemas.microsoft.com/office/drawing/2014/main" id="{5496631F-E698-9545-9852-99108AA20BC7}"/>
              </a:ext>
            </a:extLst>
          </p:cNvPr>
          <p:cNvSpPr txBox="1"/>
          <p:nvPr/>
        </p:nvSpPr>
        <p:spPr>
          <a:xfrm>
            <a:off x="17647338" y="5421073"/>
            <a:ext cx="48995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Gill Sans Light"/>
                <a:cs typeface="Gill Sans Light"/>
              </a:rPr>
              <a:t>Primal Formulation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0C3C367-0BC4-854C-903E-25CE71F3C540}"/>
              </a:ext>
            </a:extLst>
          </p:cNvPr>
          <p:cNvSpPr txBox="1"/>
          <p:nvPr/>
        </p:nvSpPr>
        <p:spPr>
          <a:xfrm>
            <a:off x="28038976" y="5448179"/>
            <a:ext cx="48995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Gill Sans Light"/>
                <a:cs typeface="Gill Sans Light"/>
              </a:rPr>
              <a:t>Dual Formulation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698E559C-2794-BF4D-BAD0-D402DEC391FD}"/>
              </a:ext>
            </a:extLst>
          </p:cNvPr>
          <p:cNvSpPr txBox="1"/>
          <p:nvPr/>
        </p:nvSpPr>
        <p:spPr>
          <a:xfrm>
            <a:off x="21180786" y="15854755"/>
            <a:ext cx="734667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Gill Sans Light"/>
                <a:cs typeface="Gill Sans Light"/>
              </a:rPr>
              <a:t>Online Dual-Based Assignment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CD3A617-F3F6-C64A-97F8-2982E12BF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2844131"/>
              </p:ext>
            </p:extLst>
          </p:nvPr>
        </p:nvGraphicFramePr>
        <p:xfrm>
          <a:off x="43800524" y="6057043"/>
          <a:ext cx="5013382" cy="18881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90629">
                  <a:extLst>
                    <a:ext uri="{9D8B030D-6E8A-4147-A177-3AD203B41FA5}">
                      <a16:colId xmlns:a16="http://schemas.microsoft.com/office/drawing/2014/main" val="894262659"/>
                    </a:ext>
                  </a:extLst>
                </a:gridCol>
                <a:gridCol w="1497152">
                  <a:extLst>
                    <a:ext uri="{9D8B030D-6E8A-4147-A177-3AD203B41FA5}">
                      <a16:colId xmlns:a16="http://schemas.microsoft.com/office/drawing/2014/main" val="1790194639"/>
                    </a:ext>
                  </a:extLst>
                </a:gridCol>
                <a:gridCol w="1525601">
                  <a:extLst>
                    <a:ext uri="{9D8B030D-6E8A-4147-A177-3AD203B41FA5}">
                      <a16:colId xmlns:a16="http://schemas.microsoft.com/office/drawing/2014/main" val="2899438056"/>
                    </a:ext>
                  </a:extLst>
                </a:gridCol>
              </a:tblGrid>
              <a:tr h="605814"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Agent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Agent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092094"/>
                  </a:ext>
                </a:extLst>
              </a:tr>
              <a:tr h="641153">
                <a:tc>
                  <a:txBody>
                    <a:bodyPr/>
                    <a:lstStyle/>
                    <a:p>
                      <a:r>
                        <a:rPr lang="en-US" sz="3000" dirty="0"/>
                        <a:t>Resource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.05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.05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501774388"/>
                  </a:ext>
                </a:extLst>
              </a:tr>
              <a:tr h="641153">
                <a:tc>
                  <a:txBody>
                    <a:bodyPr/>
                    <a:lstStyle/>
                    <a:p>
                      <a:r>
                        <a:rPr lang="en-US" sz="3000" dirty="0"/>
                        <a:t>Resource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.1</a:t>
                      </a:r>
                      <a:endParaRPr lang="en-US" sz="300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.9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299344408"/>
                  </a:ext>
                </a:extLst>
              </a:tr>
            </a:tbl>
          </a:graphicData>
        </a:graphic>
      </p:graphicFrame>
      <p:sp>
        <p:nvSpPr>
          <p:cNvPr id="92" name="TextBox 91">
            <a:extLst>
              <a:ext uri="{FF2B5EF4-FFF2-40B4-BE49-F238E27FC236}">
                <a16:creationId xmlns:a16="http://schemas.microsoft.com/office/drawing/2014/main" id="{AACA919B-CE78-6D44-9AF3-7F2BFC2BB2CA}"/>
              </a:ext>
            </a:extLst>
          </p:cNvPr>
          <p:cNvSpPr txBox="1"/>
          <p:nvPr/>
        </p:nvSpPr>
        <p:spPr>
          <a:xfrm>
            <a:off x="261257" y="20280086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97" name="Group 96">
            <a:extLst>
              <a:ext uri="{FF2B5EF4-FFF2-40B4-BE49-F238E27FC236}">
                <a16:creationId xmlns:a16="http://schemas.microsoft.com/office/drawing/2014/main" id="{62244388-12C9-8E46-924A-75D4BBBB75BE}"/>
              </a:ext>
            </a:extLst>
          </p:cNvPr>
          <p:cNvGrpSpPr/>
          <p:nvPr/>
        </p:nvGrpSpPr>
        <p:grpSpPr>
          <a:xfrm>
            <a:off x="5921941" y="12638180"/>
            <a:ext cx="6334763" cy="3924798"/>
            <a:chOff x="4664916" y="12356043"/>
            <a:chExt cx="6334763" cy="3924798"/>
          </a:xfrm>
        </p:grpSpPr>
        <p:grpSp>
          <p:nvGrpSpPr>
            <p:cNvPr id="93" name="Group 92">
              <a:extLst>
                <a:ext uri="{FF2B5EF4-FFF2-40B4-BE49-F238E27FC236}">
                  <a16:creationId xmlns:a16="http://schemas.microsoft.com/office/drawing/2014/main" id="{7C2A449D-3AB5-9F4F-B12F-11A232B2B0DD}"/>
                </a:ext>
              </a:extLst>
            </p:cNvPr>
            <p:cNvGrpSpPr/>
            <p:nvPr/>
          </p:nvGrpSpPr>
          <p:grpSpPr>
            <a:xfrm>
              <a:off x="4664916" y="12356043"/>
              <a:ext cx="6334763" cy="3924798"/>
              <a:chOff x="1787235" y="12732259"/>
              <a:chExt cx="6334763" cy="3924798"/>
            </a:xfrm>
          </p:grpSpPr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CC3351F7-92F5-C943-8BF8-81E8B02985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96379" y="13548617"/>
                <a:ext cx="6325619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>
                <a:extLst>
                  <a:ext uri="{FF2B5EF4-FFF2-40B4-BE49-F238E27FC236}">
                    <a16:creationId xmlns:a16="http://schemas.microsoft.com/office/drawing/2014/main" id="{148B9EBB-FAD5-A74B-8803-249ACB9BC0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7236" y="14348552"/>
                <a:ext cx="633476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>
                <a:extLst>
                  <a:ext uri="{FF2B5EF4-FFF2-40B4-BE49-F238E27FC236}">
                    <a16:creationId xmlns:a16="http://schemas.microsoft.com/office/drawing/2014/main" id="{AB4D7ED7-8B83-0541-AA6E-7AD9E42D22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7235" y="15067880"/>
                <a:ext cx="1804416" cy="0"/>
              </a:xfrm>
              <a:prstGeom prst="line">
                <a:avLst/>
              </a:prstGeom>
              <a:ln cap="rnd">
                <a:solidFill>
                  <a:schemeClr val="tx1"/>
                </a:solidFill>
                <a:headEnd type="oval" w="med" len="med"/>
                <a:tailEnd type="oval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0F16A18E-5E65-3E4B-AC19-4A13BB90FA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7235" y="12735010"/>
                <a:ext cx="9144" cy="3895614"/>
              </a:xfrm>
              <a:prstGeom prst="line">
                <a:avLst/>
              </a:prstGeom>
              <a:ln w="3492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>
                <a:extLst>
                  <a:ext uri="{FF2B5EF4-FFF2-40B4-BE49-F238E27FC236}">
                    <a16:creationId xmlns:a16="http://schemas.microsoft.com/office/drawing/2014/main" id="{52C3BA28-3889-4E46-9122-6934A295893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9443" y="12735010"/>
                <a:ext cx="0" cy="3922047"/>
              </a:xfrm>
              <a:prstGeom prst="line">
                <a:avLst/>
              </a:prstGeom>
              <a:ln w="3492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>
                <a:extLst>
                  <a:ext uri="{FF2B5EF4-FFF2-40B4-BE49-F238E27FC236}">
                    <a16:creationId xmlns:a16="http://schemas.microsoft.com/office/drawing/2014/main" id="{62EF1C5D-397A-4843-80E6-925E9E0F94F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91651" y="12735010"/>
                <a:ext cx="0" cy="3859552"/>
              </a:xfrm>
              <a:prstGeom prst="line">
                <a:avLst/>
              </a:prstGeom>
              <a:ln w="3492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>
                <a:extLst>
                  <a:ext uri="{FF2B5EF4-FFF2-40B4-BE49-F238E27FC236}">
                    <a16:creationId xmlns:a16="http://schemas.microsoft.com/office/drawing/2014/main" id="{7386E372-70E2-AF47-A0A9-A6E6CC77D1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493858" y="12732259"/>
                <a:ext cx="18290" cy="3862303"/>
              </a:xfrm>
              <a:prstGeom prst="line">
                <a:avLst/>
              </a:prstGeom>
              <a:ln w="3492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40CE7B92-0E16-DA4C-89C7-6785AF5A15A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414352" y="12746523"/>
                <a:ext cx="0" cy="3884101"/>
              </a:xfrm>
              <a:prstGeom prst="line">
                <a:avLst/>
              </a:prstGeom>
              <a:ln w="34925">
                <a:solidFill>
                  <a:schemeClr val="tx1"/>
                </a:solidFill>
                <a:prstDash val="sysDot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C539607C-47A6-8C45-AEE8-F1397D849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87235" y="12732259"/>
                <a:ext cx="6334763" cy="0"/>
              </a:xfrm>
              <a:prstGeom prst="line">
                <a:avLst/>
              </a:prstGeom>
              <a:ln w="6032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0D938C8F-96A4-9141-8CE4-EC21984121A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689443" y="15785254"/>
                <a:ext cx="1804416" cy="0"/>
              </a:xfrm>
              <a:prstGeom prst="line">
                <a:avLst/>
              </a:prstGeom>
              <a:ln cap="rnd">
                <a:solidFill>
                  <a:schemeClr val="tx1"/>
                </a:solidFill>
                <a:headEnd type="oval" w="med" len="med"/>
                <a:tailEnd type="oval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7E5B2B5E-868D-954C-8868-4A51509F9415}"/>
                </a:ext>
              </a:extLst>
            </p:cNvPr>
            <p:cNvCxnSpPr>
              <a:cxnSpLocks/>
            </p:cNvCxnSpPr>
            <p:nvPr/>
          </p:nvCxnSpPr>
          <p:spPr>
            <a:xfrm>
              <a:off x="6487621" y="16187453"/>
              <a:ext cx="1804416" cy="0"/>
            </a:xfrm>
            <a:prstGeom prst="line">
              <a:avLst/>
            </a:prstGeom>
            <a:ln cap="rnd">
              <a:solidFill>
                <a:schemeClr val="tx1"/>
              </a:solidFill>
              <a:headEnd type="oval" w="med" len="med"/>
              <a:tailEnd type="oval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D48263F6-96BE-4F43-8C6F-90AA934D9A07}"/>
              </a:ext>
            </a:extLst>
          </p:cNvPr>
          <p:cNvSpPr txBox="1"/>
          <p:nvPr/>
        </p:nvSpPr>
        <p:spPr>
          <a:xfrm>
            <a:off x="5368668" y="16578517"/>
            <a:ext cx="96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  <a:cs typeface="Gill Sans Light"/>
              </a:rPr>
              <a:t>t=0</a:t>
            </a:r>
            <a:endParaRPr lang="en-US" dirty="0">
              <a:latin typeface="+mj-lt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587004F7-DD7E-2841-B567-38556732E94E}"/>
              </a:ext>
            </a:extLst>
          </p:cNvPr>
          <p:cNvSpPr txBox="1"/>
          <p:nvPr/>
        </p:nvSpPr>
        <p:spPr>
          <a:xfrm>
            <a:off x="6336185" y="16578516"/>
            <a:ext cx="96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  <a:cs typeface="Gill Sans Light"/>
              </a:rPr>
              <a:t>t=1</a:t>
            </a:r>
            <a:endParaRPr lang="en-US" dirty="0">
              <a:latin typeface="+mj-lt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EA44032E-61F5-DA49-9B7A-164CC3BD6D5B}"/>
              </a:ext>
            </a:extLst>
          </p:cNvPr>
          <p:cNvSpPr txBox="1"/>
          <p:nvPr/>
        </p:nvSpPr>
        <p:spPr>
          <a:xfrm>
            <a:off x="8164670" y="16617840"/>
            <a:ext cx="96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  <a:cs typeface="Gill Sans Light"/>
              </a:rPr>
              <a:t>t=T</a:t>
            </a:r>
            <a:endParaRPr lang="en-US" dirty="0">
              <a:latin typeface="+mj-lt"/>
            </a:endParaRPr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9CC31689-F86E-254E-B89F-9659CE36986A}"/>
              </a:ext>
            </a:extLst>
          </p:cNvPr>
          <p:cNvCxnSpPr/>
          <p:nvPr/>
        </p:nvCxnSpPr>
        <p:spPr>
          <a:xfrm>
            <a:off x="5439748" y="17613275"/>
            <a:ext cx="3627118" cy="0"/>
          </a:xfrm>
          <a:prstGeom prst="straightConnector1">
            <a:avLst/>
          </a:prstGeom>
          <a:ln w="50800"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A9F9B996-C4E2-954D-B95B-CCFA88A9B2CB}"/>
              </a:ext>
            </a:extLst>
          </p:cNvPr>
          <p:cNvSpPr txBox="1"/>
          <p:nvPr/>
        </p:nvSpPr>
        <p:spPr>
          <a:xfrm>
            <a:off x="3792347" y="17221864"/>
            <a:ext cx="1155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  <p:pic>
        <p:nvPicPr>
          <p:cNvPr id="111" name="Picture 110">
            <a:extLst>
              <a:ext uri="{FF2B5EF4-FFF2-40B4-BE49-F238E27FC236}">
                <a16:creationId xmlns:a16="http://schemas.microsoft.com/office/drawing/2014/main" id="{E5C262BD-102D-5A4F-9CAA-C1567215452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5694" y="14586259"/>
            <a:ext cx="959201" cy="959201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E0BD5635-C0ED-524B-966E-05498A3D3F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79716" y="15140558"/>
            <a:ext cx="959201" cy="959201"/>
          </a:xfrm>
          <a:prstGeom prst="rect">
            <a:avLst/>
          </a:prstGeom>
        </p:spPr>
      </p:pic>
      <p:pic>
        <p:nvPicPr>
          <p:cNvPr id="135" name="Picture 134">
            <a:extLst>
              <a:ext uri="{FF2B5EF4-FFF2-40B4-BE49-F238E27FC236}">
                <a16:creationId xmlns:a16="http://schemas.microsoft.com/office/drawing/2014/main" id="{0FD60F9E-BD28-2149-93CC-8B18F72145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45903" y="15918600"/>
            <a:ext cx="959201" cy="959201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39D3C0AA-20A2-894B-9F0F-EE97F34BCBF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14138" y="12983192"/>
            <a:ext cx="743988" cy="743988"/>
          </a:xfrm>
          <a:prstGeom prst="rect">
            <a:avLst/>
          </a:prstGeom>
        </p:spPr>
      </p:pic>
      <p:pic>
        <p:nvPicPr>
          <p:cNvPr id="138" name="Picture 137">
            <a:extLst>
              <a:ext uri="{FF2B5EF4-FFF2-40B4-BE49-F238E27FC236}">
                <a16:creationId xmlns:a16="http://schemas.microsoft.com/office/drawing/2014/main" id="{33E8CF9D-02F8-884E-A8DA-1BB593FEAE3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929720" y="13741887"/>
            <a:ext cx="743988" cy="743988"/>
          </a:xfrm>
          <a:prstGeom prst="rect">
            <a:avLst/>
          </a:prstGeom>
        </p:spPr>
      </p:pic>
      <p:sp>
        <p:nvSpPr>
          <p:cNvPr id="139" name="TextBox 138">
            <a:extLst>
              <a:ext uri="{FF2B5EF4-FFF2-40B4-BE49-F238E27FC236}">
                <a16:creationId xmlns:a16="http://schemas.microsoft.com/office/drawing/2014/main" id="{B397C9F5-9F95-E74E-BDB5-8612F1A8F20A}"/>
              </a:ext>
            </a:extLst>
          </p:cNvPr>
          <p:cNvSpPr txBox="1"/>
          <p:nvPr/>
        </p:nvSpPr>
        <p:spPr>
          <a:xfrm>
            <a:off x="3914022" y="14620246"/>
            <a:ext cx="96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  <a:cs typeface="Gill Sans Light"/>
              </a:rPr>
              <a:t>j=1</a:t>
            </a:r>
            <a:endParaRPr lang="en-US" dirty="0">
              <a:latin typeface="+mj-lt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7385DE4A-9327-E841-B0D3-0B4254BA472C}"/>
              </a:ext>
            </a:extLst>
          </p:cNvPr>
          <p:cNvSpPr txBox="1"/>
          <p:nvPr/>
        </p:nvSpPr>
        <p:spPr>
          <a:xfrm>
            <a:off x="3886189" y="15311500"/>
            <a:ext cx="96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  <a:cs typeface="Gill Sans Light"/>
              </a:rPr>
              <a:t>j=2</a:t>
            </a:r>
            <a:endParaRPr lang="en-US" dirty="0">
              <a:latin typeface="+mj-lt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03934C9A-148F-194C-B903-AEEBB0676DD2}"/>
              </a:ext>
            </a:extLst>
          </p:cNvPr>
          <p:cNvSpPr txBox="1"/>
          <p:nvPr/>
        </p:nvSpPr>
        <p:spPr>
          <a:xfrm>
            <a:off x="3911233" y="16016029"/>
            <a:ext cx="96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  <a:cs typeface="Gill Sans Light"/>
              </a:rPr>
              <a:t>j=3</a:t>
            </a:r>
            <a:endParaRPr lang="en-US" dirty="0">
              <a:latin typeface="+mj-lt"/>
            </a:endParaRP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11EBF7F0-209C-724A-841E-EF5E39F6D9FA}"/>
              </a:ext>
            </a:extLst>
          </p:cNvPr>
          <p:cNvSpPr txBox="1"/>
          <p:nvPr/>
        </p:nvSpPr>
        <p:spPr>
          <a:xfrm>
            <a:off x="3963938" y="12343017"/>
            <a:ext cx="96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+mj-lt"/>
                <a:cs typeface="Gill Sans Light"/>
              </a:rPr>
              <a:t>i</a:t>
            </a:r>
            <a:r>
              <a:rPr lang="en-US" dirty="0">
                <a:latin typeface="+mj-lt"/>
                <a:cs typeface="Gill Sans Light"/>
              </a:rPr>
              <a:t>=0</a:t>
            </a:r>
            <a:endParaRPr lang="en-US" dirty="0">
              <a:latin typeface="+mj-lt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E2889876-230D-E649-8756-85B29C59FD4F}"/>
              </a:ext>
            </a:extLst>
          </p:cNvPr>
          <p:cNvSpPr txBox="1"/>
          <p:nvPr/>
        </p:nvSpPr>
        <p:spPr>
          <a:xfrm>
            <a:off x="3934700" y="13052199"/>
            <a:ext cx="96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+mj-lt"/>
                <a:cs typeface="Gill Sans Light"/>
              </a:rPr>
              <a:t>i</a:t>
            </a:r>
            <a:r>
              <a:rPr lang="en-US" dirty="0">
                <a:latin typeface="+mj-lt"/>
                <a:cs typeface="Gill Sans Light"/>
              </a:rPr>
              <a:t>=1</a:t>
            </a:r>
            <a:endParaRPr lang="en-US" dirty="0">
              <a:latin typeface="+mj-lt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819EEB68-0D9A-8D42-B217-42FBD01C78DE}"/>
              </a:ext>
            </a:extLst>
          </p:cNvPr>
          <p:cNvSpPr txBox="1"/>
          <p:nvPr/>
        </p:nvSpPr>
        <p:spPr>
          <a:xfrm>
            <a:off x="3962053" y="13761786"/>
            <a:ext cx="967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+mj-lt"/>
                <a:cs typeface="Gill Sans Light"/>
              </a:rPr>
              <a:t>i</a:t>
            </a:r>
            <a:r>
              <a:rPr lang="en-US" dirty="0">
                <a:latin typeface="+mj-lt"/>
                <a:cs typeface="Gill Sans Light"/>
              </a:rPr>
              <a:t>=2</a:t>
            </a:r>
            <a:endParaRPr lang="en-US" dirty="0">
              <a:latin typeface="+mj-lt"/>
            </a:endParaRPr>
          </a:p>
        </p:txBody>
      </p:sp>
      <p:sp>
        <p:nvSpPr>
          <p:cNvPr id="113" name="Right Brace 112">
            <a:extLst>
              <a:ext uri="{FF2B5EF4-FFF2-40B4-BE49-F238E27FC236}">
                <a16:creationId xmlns:a16="http://schemas.microsoft.com/office/drawing/2014/main" id="{A8055F30-FCCF-D44F-B074-BF3C8F81138C}"/>
              </a:ext>
            </a:extLst>
          </p:cNvPr>
          <p:cNvSpPr/>
          <p:nvPr/>
        </p:nvSpPr>
        <p:spPr>
          <a:xfrm rot="10800000">
            <a:off x="3516151" y="14698743"/>
            <a:ext cx="273708" cy="2031352"/>
          </a:xfrm>
          <a:prstGeom prst="rightBrac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146" name="Right Brace 145">
            <a:extLst>
              <a:ext uri="{FF2B5EF4-FFF2-40B4-BE49-F238E27FC236}">
                <a16:creationId xmlns:a16="http://schemas.microsoft.com/office/drawing/2014/main" id="{8976BD92-9FE0-8B4A-AF40-2C305E37C0A6}"/>
              </a:ext>
            </a:extLst>
          </p:cNvPr>
          <p:cNvSpPr/>
          <p:nvPr/>
        </p:nvSpPr>
        <p:spPr>
          <a:xfrm rot="10800000">
            <a:off x="3519886" y="12399640"/>
            <a:ext cx="273708" cy="2031352"/>
          </a:xfrm>
          <a:prstGeom prst="rightBrac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000000"/>
              </a:highlight>
            </a:endParaRPr>
          </a:p>
        </p:txBody>
      </p:sp>
      <p:sp>
        <p:nvSpPr>
          <p:cNvPr id="117" name="Rectangular Callout 116">
            <a:extLst>
              <a:ext uri="{FF2B5EF4-FFF2-40B4-BE49-F238E27FC236}">
                <a16:creationId xmlns:a16="http://schemas.microsoft.com/office/drawing/2014/main" id="{6FFD0450-1EAF-3B43-BAD3-E99E065F7589}"/>
              </a:ext>
            </a:extLst>
          </p:cNvPr>
          <p:cNvSpPr/>
          <p:nvPr/>
        </p:nvSpPr>
        <p:spPr>
          <a:xfrm>
            <a:off x="9944327" y="14851634"/>
            <a:ext cx="5335015" cy="3049581"/>
          </a:xfrm>
          <a:prstGeom prst="wedgeRectCallout">
            <a:avLst>
              <a:gd name="adj1" fmla="val -54802"/>
              <a:gd name="adj2" fmla="val 92851"/>
            </a:avLst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8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27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7A49C92-BE36-5149-BCC7-EE57F61598E1}"/>
              </a:ext>
            </a:extLst>
          </p:cNvPr>
          <p:cNvSpPr txBox="1"/>
          <p:nvPr/>
        </p:nvSpPr>
        <p:spPr>
          <a:xfrm>
            <a:off x="10237189" y="14967039"/>
            <a:ext cx="49928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Gill Sans Light"/>
                <a:cs typeface="Gill Sans Light"/>
              </a:rPr>
              <a:t>Without knowing about future agents, which current agents should be matched with an intervention?</a:t>
            </a:r>
            <a:endParaRPr lang="en-US" b="1" dirty="0">
              <a:latin typeface="Gill Sans Ultra Bold" panose="020B0A02020104020203" pitchFamily="34" charset="77"/>
            </a:endParaRP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6ABAB07A-B595-AB4B-ACF4-65694FD02ABB}"/>
              </a:ext>
            </a:extLst>
          </p:cNvPr>
          <p:cNvSpPr txBox="1"/>
          <p:nvPr/>
        </p:nvSpPr>
        <p:spPr>
          <a:xfrm>
            <a:off x="710121" y="12895553"/>
            <a:ext cx="28826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Homelessness Intervention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968A172F-E7CD-3143-92EF-AE2998AB6628}"/>
              </a:ext>
            </a:extLst>
          </p:cNvPr>
          <p:cNvSpPr txBox="1"/>
          <p:nvPr/>
        </p:nvSpPr>
        <p:spPr>
          <a:xfrm>
            <a:off x="1126590" y="15321218"/>
            <a:ext cx="15819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Agent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7A8D05F0-60CE-794A-9995-0DCC81923497}"/>
              </a:ext>
            </a:extLst>
          </p:cNvPr>
          <p:cNvSpPr txBox="1"/>
          <p:nvPr/>
        </p:nvSpPr>
        <p:spPr>
          <a:xfrm>
            <a:off x="4601277" y="10885266"/>
            <a:ext cx="797779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Gill Sans Light"/>
                <a:cs typeface="Gill Sans Light"/>
              </a:rPr>
              <a:t>The Housing Assignment Problem</a:t>
            </a:r>
          </a:p>
        </p:txBody>
      </p:sp>
      <p:sp>
        <p:nvSpPr>
          <p:cNvPr id="235" name="Right Triangle 234">
            <a:extLst>
              <a:ext uri="{FF2B5EF4-FFF2-40B4-BE49-F238E27FC236}">
                <a16:creationId xmlns:a16="http://schemas.microsoft.com/office/drawing/2014/main" id="{CB67B2E0-F255-2944-8E2B-08935BB16F97}"/>
              </a:ext>
            </a:extLst>
          </p:cNvPr>
          <p:cNvSpPr/>
          <p:nvPr/>
        </p:nvSpPr>
        <p:spPr>
          <a:xfrm>
            <a:off x="1172219" y="28165712"/>
            <a:ext cx="2233680" cy="1362698"/>
          </a:xfrm>
          <a:prstGeom prst="rtTriangle">
            <a:avLst/>
          </a:prstGeom>
          <a:gradFill flip="none" rotWithShape="1">
            <a:gsLst>
              <a:gs pos="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1" name="Picture 160">
            <a:extLst>
              <a:ext uri="{FF2B5EF4-FFF2-40B4-BE49-F238E27FC236}">
                <a16:creationId xmlns:a16="http://schemas.microsoft.com/office/drawing/2014/main" id="{5E2CF7A2-D02B-AD41-A12B-186466A6DE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74248" y="20490964"/>
            <a:ext cx="1453515" cy="1453515"/>
          </a:xfrm>
          <a:prstGeom prst="rect">
            <a:avLst/>
          </a:prstGeom>
        </p:spPr>
      </p:pic>
      <p:sp>
        <p:nvSpPr>
          <p:cNvPr id="129" name="Rounded Rectangle 128">
            <a:extLst>
              <a:ext uri="{FF2B5EF4-FFF2-40B4-BE49-F238E27FC236}">
                <a16:creationId xmlns:a16="http://schemas.microsoft.com/office/drawing/2014/main" id="{B93F759B-D8C6-704B-A017-2BC6FE243B4E}"/>
              </a:ext>
            </a:extLst>
          </p:cNvPr>
          <p:cNvSpPr/>
          <p:nvPr/>
        </p:nvSpPr>
        <p:spPr>
          <a:xfrm>
            <a:off x="6432052" y="18176520"/>
            <a:ext cx="2891848" cy="12312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4" name="Picture 163">
            <a:extLst>
              <a:ext uri="{FF2B5EF4-FFF2-40B4-BE49-F238E27FC236}">
                <a16:creationId xmlns:a16="http://schemas.microsoft.com/office/drawing/2014/main" id="{C86F3F87-FACA-7B4D-80D7-818926DCD0F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45986" y="18425530"/>
            <a:ext cx="770364" cy="770364"/>
          </a:xfrm>
          <a:prstGeom prst="rect">
            <a:avLst/>
          </a:prstGeom>
        </p:spPr>
      </p:pic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09D2B905-2FAA-8C40-92B7-BA3B2B968215}"/>
              </a:ext>
            </a:extLst>
          </p:cNvPr>
          <p:cNvCxnSpPr>
            <a:cxnSpLocks/>
          </p:cNvCxnSpPr>
          <p:nvPr/>
        </p:nvCxnSpPr>
        <p:spPr>
          <a:xfrm flipV="1">
            <a:off x="7185184" y="19627584"/>
            <a:ext cx="0" cy="75698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Arrow Connector 177">
            <a:extLst>
              <a:ext uri="{FF2B5EF4-FFF2-40B4-BE49-F238E27FC236}">
                <a16:creationId xmlns:a16="http://schemas.microsoft.com/office/drawing/2014/main" id="{A73D0553-6D18-C04B-96F1-1CCB605FD732}"/>
              </a:ext>
            </a:extLst>
          </p:cNvPr>
          <p:cNvCxnSpPr>
            <a:cxnSpLocks/>
          </p:cNvCxnSpPr>
          <p:nvPr/>
        </p:nvCxnSpPr>
        <p:spPr>
          <a:xfrm flipH="1" flipV="1">
            <a:off x="5931085" y="19627584"/>
            <a:ext cx="702206" cy="894760"/>
          </a:xfrm>
          <a:prstGeom prst="straightConnector1">
            <a:avLst/>
          </a:prstGeom>
          <a:ln w="50800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5" name="Picture 184">
            <a:extLst>
              <a:ext uri="{FF2B5EF4-FFF2-40B4-BE49-F238E27FC236}">
                <a16:creationId xmlns:a16="http://schemas.microsoft.com/office/drawing/2014/main" id="{C37CD71C-36B3-F647-A151-9CCB6E8A60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12199" y="18297414"/>
            <a:ext cx="967517" cy="967517"/>
          </a:xfrm>
          <a:prstGeom prst="rect">
            <a:avLst/>
          </a:prstGeom>
        </p:spPr>
      </p:pic>
      <p:sp>
        <p:nvSpPr>
          <p:cNvPr id="152" name="TextBox 151">
            <a:extLst>
              <a:ext uri="{FF2B5EF4-FFF2-40B4-BE49-F238E27FC236}">
                <a16:creationId xmlns:a16="http://schemas.microsoft.com/office/drawing/2014/main" id="{68D861EC-12F5-064C-AB04-1A5FFD361499}"/>
              </a:ext>
            </a:extLst>
          </p:cNvPr>
          <p:cNvSpPr txBox="1"/>
          <p:nvPr/>
        </p:nvSpPr>
        <p:spPr>
          <a:xfrm>
            <a:off x="7709281" y="18197604"/>
            <a:ext cx="15303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Present arrival</a:t>
            </a: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14E8A6F8-C3F4-204D-A446-380659BACBFD}"/>
              </a:ext>
            </a:extLst>
          </p:cNvPr>
          <p:cNvSpPr txBox="1"/>
          <p:nvPr/>
        </p:nvSpPr>
        <p:spPr>
          <a:xfrm>
            <a:off x="7330126" y="19803012"/>
            <a:ext cx="1993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Utility = .32</a:t>
            </a: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6F687484-B11B-F34D-A4C2-7D74BCB20324}"/>
              </a:ext>
            </a:extLst>
          </p:cNvPr>
          <p:cNvSpPr txBox="1"/>
          <p:nvPr/>
        </p:nvSpPr>
        <p:spPr>
          <a:xfrm>
            <a:off x="4304827" y="20291078"/>
            <a:ext cx="19937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Utility = .91</a:t>
            </a:r>
          </a:p>
        </p:txBody>
      </p:sp>
      <p:sp>
        <p:nvSpPr>
          <p:cNvPr id="194" name="Rounded Rectangle 193">
            <a:extLst>
              <a:ext uri="{FF2B5EF4-FFF2-40B4-BE49-F238E27FC236}">
                <a16:creationId xmlns:a16="http://schemas.microsoft.com/office/drawing/2014/main" id="{D4957EC6-C127-2448-9113-5E0C097A6CAC}"/>
              </a:ext>
            </a:extLst>
          </p:cNvPr>
          <p:cNvSpPr/>
          <p:nvPr/>
        </p:nvSpPr>
        <p:spPr>
          <a:xfrm>
            <a:off x="3259880" y="18165561"/>
            <a:ext cx="2891848" cy="1231225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TextBox 194">
            <a:extLst>
              <a:ext uri="{FF2B5EF4-FFF2-40B4-BE49-F238E27FC236}">
                <a16:creationId xmlns:a16="http://schemas.microsoft.com/office/drawing/2014/main" id="{B8140006-ED1B-744A-8D1A-A242C38C4D2A}"/>
              </a:ext>
            </a:extLst>
          </p:cNvPr>
          <p:cNvSpPr txBox="1"/>
          <p:nvPr/>
        </p:nvSpPr>
        <p:spPr>
          <a:xfrm>
            <a:off x="3549660" y="18218752"/>
            <a:ext cx="153033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Future arrival</a:t>
            </a: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A5FBB38C-515C-B64F-8A5D-D3D78B6C8907}"/>
              </a:ext>
            </a:extLst>
          </p:cNvPr>
          <p:cNvSpPr txBox="1"/>
          <p:nvPr/>
        </p:nvSpPr>
        <p:spPr>
          <a:xfrm>
            <a:off x="11057192" y="18709364"/>
            <a:ext cx="53350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Gill Sans Light"/>
                <a:cs typeface="Gill Sans Light"/>
              </a:rPr>
              <a:t>Each intervention has:</a:t>
            </a: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82F06545-3D6B-CC48-92CF-7BC4FAFA7DAB}"/>
              </a:ext>
            </a:extLst>
          </p:cNvPr>
          <p:cNvSpPr txBox="1"/>
          <p:nvPr/>
        </p:nvSpPr>
        <p:spPr>
          <a:xfrm>
            <a:off x="10696100" y="19432544"/>
            <a:ext cx="545991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ll Sans Light"/>
                <a:cs typeface="Gill Sans Light"/>
              </a:rPr>
              <a:t>A use duration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ll Sans Light"/>
                <a:cs typeface="Gill Sans Light"/>
              </a:rPr>
              <a:t>Potentially multiple copies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>
                <a:latin typeface="Gill Sans Light"/>
                <a:cs typeface="Gill Sans Light"/>
              </a:rPr>
              <a:t>A match utility with each arriving agent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000" dirty="0">
              <a:latin typeface="Gill Sans Light"/>
              <a:cs typeface="Gill Sans Light"/>
            </a:endParaRPr>
          </a:p>
        </p:txBody>
      </p:sp>
      <p:cxnSp>
        <p:nvCxnSpPr>
          <p:cNvPr id="177" name="Straight Arrow Connector 176">
            <a:extLst>
              <a:ext uri="{FF2B5EF4-FFF2-40B4-BE49-F238E27FC236}">
                <a16:creationId xmlns:a16="http://schemas.microsoft.com/office/drawing/2014/main" id="{9714B1AD-9FF6-0148-80C7-693210971E11}"/>
              </a:ext>
            </a:extLst>
          </p:cNvPr>
          <p:cNvCxnSpPr>
            <a:cxnSpLocks/>
          </p:cNvCxnSpPr>
          <p:nvPr/>
        </p:nvCxnSpPr>
        <p:spPr>
          <a:xfrm flipV="1">
            <a:off x="1129474" y="26070128"/>
            <a:ext cx="27358" cy="4460186"/>
          </a:xfrm>
          <a:prstGeom prst="straightConnector1">
            <a:avLst/>
          </a:prstGeom>
          <a:ln w="41275">
            <a:solidFill>
              <a:schemeClr val="tx1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Arrow Connector 203">
            <a:extLst>
              <a:ext uri="{FF2B5EF4-FFF2-40B4-BE49-F238E27FC236}">
                <a16:creationId xmlns:a16="http://schemas.microsoft.com/office/drawing/2014/main" id="{AB7A8683-C04C-924A-9C8F-E8A48AD7AABA}"/>
              </a:ext>
            </a:extLst>
          </p:cNvPr>
          <p:cNvCxnSpPr>
            <a:cxnSpLocks/>
          </p:cNvCxnSpPr>
          <p:nvPr/>
        </p:nvCxnSpPr>
        <p:spPr>
          <a:xfrm flipV="1">
            <a:off x="1156832" y="30533093"/>
            <a:ext cx="4211836" cy="1"/>
          </a:xfrm>
          <a:prstGeom prst="straightConnector1">
            <a:avLst/>
          </a:prstGeom>
          <a:ln w="41275">
            <a:solidFill>
              <a:schemeClr val="tx1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532A08C0-0FA0-244D-9A23-AA1EC307260C}"/>
              </a:ext>
            </a:extLst>
          </p:cNvPr>
          <p:cNvCxnSpPr>
            <a:cxnSpLocks/>
          </p:cNvCxnSpPr>
          <p:nvPr/>
        </p:nvCxnSpPr>
        <p:spPr>
          <a:xfrm>
            <a:off x="1179526" y="26070128"/>
            <a:ext cx="2952907" cy="439567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3A5036AB-3BA1-884C-B3F5-925EF9449DF4}"/>
              </a:ext>
            </a:extLst>
          </p:cNvPr>
          <p:cNvCxnSpPr>
            <a:cxnSpLocks/>
          </p:cNvCxnSpPr>
          <p:nvPr/>
        </p:nvCxnSpPr>
        <p:spPr>
          <a:xfrm>
            <a:off x="1179526" y="28053852"/>
            <a:ext cx="3919538" cy="241195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8" name="TextBox 227">
            <a:extLst>
              <a:ext uri="{FF2B5EF4-FFF2-40B4-BE49-F238E27FC236}">
                <a16:creationId xmlns:a16="http://schemas.microsoft.com/office/drawing/2014/main" id="{20EFF21C-55E7-C14A-86B6-DBCF3DD6926B}"/>
              </a:ext>
            </a:extLst>
          </p:cNvPr>
          <p:cNvSpPr txBox="1"/>
          <p:nvPr/>
        </p:nvSpPr>
        <p:spPr>
          <a:xfrm>
            <a:off x="931351" y="25314790"/>
            <a:ext cx="827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X</a:t>
            </a:r>
            <a:r>
              <a:rPr lang="en-US" sz="2800" baseline="-250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1</a:t>
            </a:r>
            <a:endParaRPr lang="en-US" sz="2800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1E068E4-0AF2-434B-978C-258DF68A5073}"/>
              </a:ext>
            </a:extLst>
          </p:cNvPr>
          <p:cNvSpPr txBox="1"/>
          <p:nvPr/>
        </p:nvSpPr>
        <p:spPr>
          <a:xfrm>
            <a:off x="5368668" y="30174282"/>
            <a:ext cx="8270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X</a:t>
            </a:r>
            <a:r>
              <a:rPr lang="en-US" sz="2800" baseline="-250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2</a:t>
            </a:r>
            <a:endParaRPr lang="en-US" sz="2800" dirty="0">
              <a:latin typeface="Gill Sans Light" panose="020B0302020104020203" pitchFamily="34" charset="-79"/>
              <a:cs typeface="Gill Sans Light" panose="020B0302020104020203" pitchFamily="34" charset="-79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19526DF8-D834-DC48-A0AB-9AD5615B457C}"/>
              </a:ext>
            </a:extLst>
          </p:cNvPr>
          <p:cNvSpPr txBox="1"/>
          <p:nvPr/>
        </p:nvSpPr>
        <p:spPr>
          <a:xfrm>
            <a:off x="1481046" y="29498529"/>
            <a:ext cx="1755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Feasible region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1" name="TextBox 240">
                <a:extLst>
                  <a:ext uri="{FF2B5EF4-FFF2-40B4-BE49-F238E27FC236}">
                    <a16:creationId xmlns:a16="http://schemas.microsoft.com/office/drawing/2014/main" id="{241C69D3-CE5A-4548-B047-1308B48FCFAA}"/>
                  </a:ext>
                </a:extLst>
              </p:cNvPr>
              <p:cNvSpPr txBox="1"/>
              <p:nvPr/>
            </p:nvSpPr>
            <p:spPr>
              <a:xfrm>
                <a:off x="3526607" y="27059993"/>
                <a:ext cx="3192966" cy="29046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  <a:cs typeface="Gill Sans Light"/>
                        </a:rPr>
                        <m:t>𝑚𝑖𝑛</m:t>
                      </m:r>
                      <m:r>
                        <a:rPr lang="en-US" sz="4400" b="0" i="1" smtClean="0">
                          <a:latin typeface="Cambria Math" panose="02040503050406030204" pitchFamily="18" charset="0"/>
                          <a:cs typeface="Gill Sans Light"/>
                        </a:rPr>
                        <m:t> </m:t>
                      </m:r>
                      <m:sSup>
                        <m:sSupPr>
                          <m:ctrlPr>
                            <a:rPr lang="en-US" sz="4400" i="1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pPr>
                        <m:e>
                          <m:r>
                            <a:rPr lang="en-US" sz="4400" b="1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𝒄</m:t>
                          </m:r>
                        </m:e>
                        <m:sup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𝑇</m:t>
                          </m:r>
                        </m:sup>
                      </m:sSup>
                      <m:r>
                        <a:rPr lang="en-US" sz="4400" b="1" i="1" smtClean="0">
                          <a:latin typeface="Cambria Math" panose="02040503050406030204" pitchFamily="18" charset="0"/>
                          <a:cs typeface="Gill Sans Light"/>
                        </a:rPr>
                        <m:t>𝒙</m:t>
                      </m:r>
                    </m:oMath>
                  </m:oMathPara>
                </a14:m>
                <a:endParaRPr lang="en-US" sz="4400" b="1" dirty="0">
                  <a:latin typeface="Gill Sans Light"/>
                  <a:cs typeface="Gill Sans Ligh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𝑠</m:t>
                      </m:r>
                      <m:r>
                        <a:rPr lang="en-US" sz="44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.</m:t>
                      </m:r>
                      <m:r>
                        <a:rPr lang="en-US" sz="44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𝑡</m:t>
                      </m:r>
                      <m:r>
                        <a:rPr lang="en-US" sz="44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.  </m:t>
                      </m:r>
                      <m:r>
                        <a:rPr lang="en-US" sz="44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𝐴</m:t>
                      </m:r>
                      <m:r>
                        <a:rPr lang="en-US" sz="4400" b="1" i="1" dirty="0" smtClean="0">
                          <a:latin typeface="Cambria Math" panose="02040503050406030204" pitchFamily="18" charset="0"/>
                          <a:cs typeface="Gill Sans Light"/>
                        </a:rPr>
                        <m:t>𝒙</m:t>
                      </m:r>
                      <m:r>
                        <a:rPr lang="en-US" sz="4400" b="1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≥</m:t>
                      </m:r>
                      <m:r>
                        <a:rPr lang="en-US" sz="44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𝒃</m:t>
                      </m:r>
                    </m:oMath>
                  </m:oMathPara>
                </a14:m>
                <a:endParaRPr lang="en-US" sz="4400" b="1" dirty="0">
                  <a:latin typeface="Gill Sans Light"/>
                  <a:ea typeface="Cambria Math" panose="02040503050406030204" pitchFamily="18" charset="0"/>
                  <a:cs typeface="Gill Sans Ligh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i="1">
                          <a:latin typeface="Cambria Math" panose="02040503050406030204" pitchFamily="18" charset="0"/>
                          <a:cs typeface="Gill Sans Light"/>
                        </a:rPr>
                        <m:t>𝑎𝑛𝑑</m:t>
                      </m:r>
                      <m:r>
                        <a:rPr lang="en-US" sz="4400" b="1" i="1">
                          <a:latin typeface="Cambria Math" panose="02040503050406030204" pitchFamily="18" charset="0"/>
                          <a:cs typeface="Gill Sans Light"/>
                        </a:rPr>
                        <m:t> </m:t>
                      </m:r>
                      <m:r>
                        <a:rPr lang="en-US" sz="4400" b="1" i="1">
                          <a:latin typeface="Cambria Math" panose="02040503050406030204" pitchFamily="18" charset="0"/>
                          <a:cs typeface="Gill Sans Light"/>
                        </a:rPr>
                        <m:t>𝒙</m:t>
                      </m:r>
                      <m:r>
                        <a:rPr lang="en-US" sz="4400" b="1" i="1">
                          <a:latin typeface="Cambria Math" panose="02040503050406030204" pitchFamily="18" charset="0"/>
                          <a:cs typeface="Gill Sans Light"/>
                        </a:rPr>
                        <m:t> </m:t>
                      </m:r>
                      <m:r>
                        <a:rPr lang="en-US" sz="4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≥0</m:t>
                      </m:r>
                    </m:oMath>
                  </m:oMathPara>
                </a14:m>
                <a:endParaRPr lang="en-US" sz="4400" b="1" dirty="0">
                  <a:latin typeface="Gill Sans Light"/>
                  <a:ea typeface="Cambria Math" panose="02040503050406030204" pitchFamily="18" charset="0"/>
                  <a:cs typeface="Gill Sans Light"/>
                </a:endParaRPr>
              </a:p>
              <a:p>
                <a:r>
                  <a:rPr lang="en-US" sz="4400" b="1" dirty="0">
                    <a:latin typeface="Gill Sans Light"/>
                    <a:cs typeface="Gill Sans Light"/>
                  </a:rPr>
                  <a:t>                 </a:t>
                </a:r>
                <a:endParaRPr lang="en-US" sz="440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241" name="TextBox 240">
                <a:extLst>
                  <a:ext uri="{FF2B5EF4-FFF2-40B4-BE49-F238E27FC236}">
                    <a16:creationId xmlns:a16="http://schemas.microsoft.com/office/drawing/2014/main" id="{241C69D3-CE5A-4548-B047-1308B48FCFA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26607" y="27059993"/>
                <a:ext cx="3192966" cy="2904641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27" name="Manual Input 226">
            <a:extLst>
              <a:ext uri="{FF2B5EF4-FFF2-40B4-BE49-F238E27FC236}">
                <a16:creationId xmlns:a16="http://schemas.microsoft.com/office/drawing/2014/main" id="{7B5158AE-4878-4641-A679-BA9B409AF318}"/>
              </a:ext>
            </a:extLst>
          </p:cNvPr>
          <p:cNvSpPr/>
          <p:nvPr/>
        </p:nvSpPr>
        <p:spPr>
          <a:xfrm rot="5400000">
            <a:off x="2097776" y="28599305"/>
            <a:ext cx="954106" cy="2805221"/>
          </a:xfrm>
          <a:prstGeom prst="flowChartManualInput">
            <a:avLst/>
          </a:prstGeom>
          <a:gradFill flip="none" rotWithShape="1">
            <a:gsLst>
              <a:gs pos="4000">
                <a:schemeClr val="bg1">
                  <a:lumMod val="95000"/>
                </a:schemeClr>
              </a:gs>
              <a:gs pos="100000">
                <a:schemeClr val="bg1">
                  <a:lumMod val="75000"/>
                </a:schemeClr>
              </a:gs>
            </a:gsLst>
            <a:lin ang="189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DBF201B9-968A-2C49-A13B-21C9D27EB54E}"/>
              </a:ext>
            </a:extLst>
          </p:cNvPr>
          <p:cNvSpPr txBox="1"/>
          <p:nvPr/>
        </p:nvSpPr>
        <p:spPr>
          <a:xfrm>
            <a:off x="1172219" y="29485363"/>
            <a:ext cx="26412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Gill Sans Light" panose="020B0302020104020203" pitchFamily="34" charset="-79"/>
                <a:cs typeface="Gill Sans Light" panose="020B0302020104020203" pitchFamily="34" charset="-79"/>
              </a:rPr>
              <a:t>Feasible region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6" name="TextBox 245">
                <a:extLst>
                  <a:ext uri="{FF2B5EF4-FFF2-40B4-BE49-F238E27FC236}">
                    <a16:creationId xmlns:a16="http://schemas.microsoft.com/office/drawing/2014/main" id="{16A86EEE-8F94-7045-9A71-F2A64A210075}"/>
                  </a:ext>
                </a:extLst>
              </p:cNvPr>
              <p:cNvSpPr txBox="1"/>
              <p:nvPr/>
            </p:nvSpPr>
            <p:spPr>
              <a:xfrm>
                <a:off x="11789522" y="26953698"/>
                <a:ext cx="3727111" cy="280076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smtClean="0">
                          <a:latin typeface="Cambria Math" panose="02040503050406030204" pitchFamily="18" charset="0"/>
                          <a:cs typeface="Gill Sans Light"/>
                        </a:rPr>
                        <m:t>𝑚𝑎𝑥</m:t>
                      </m:r>
                      <m:r>
                        <a:rPr lang="en-US" sz="4400" b="0" i="1" smtClean="0">
                          <a:latin typeface="Cambria Math" panose="02040503050406030204" pitchFamily="18" charset="0"/>
                          <a:cs typeface="Gill Sans Light"/>
                        </a:rPr>
                        <m:t> </m:t>
                      </m:r>
                      <m:sSup>
                        <m:sSupPr>
                          <m:ctrlPr>
                            <a:rPr lang="en-US" sz="4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pPr>
                        <m:e>
                          <m:r>
                            <a:rPr lang="en-US" sz="4400" b="1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Gill Sans Light"/>
                            </a:rPr>
                            <m:t>𝒃</m:t>
                          </m:r>
                        </m:e>
                        <m:sup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𝑇</m:t>
                          </m:r>
                        </m:sup>
                      </m:sSup>
                      <m:r>
                        <a:rPr lang="en-US" sz="4400" b="1" i="1" smtClean="0">
                          <a:latin typeface="Cambria Math" panose="02040503050406030204" pitchFamily="18" charset="0"/>
                          <a:cs typeface="Gill Sans Light"/>
                        </a:rPr>
                        <m:t>𝒚</m:t>
                      </m:r>
                    </m:oMath>
                  </m:oMathPara>
                </a14:m>
                <a:endParaRPr lang="en-US" sz="4400" b="1" dirty="0">
                  <a:latin typeface="Gill Sans Light"/>
                  <a:cs typeface="Gill Sans Ligh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𝑠</m:t>
                      </m:r>
                      <m:r>
                        <a:rPr lang="en-US" sz="44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.</m:t>
                      </m:r>
                      <m:r>
                        <a:rPr lang="en-US" sz="44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𝑡</m:t>
                      </m:r>
                      <m:r>
                        <a:rPr lang="en-US" sz="44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.</m:t>
                      </m:r>
                      <m:sSup>
                        <m:sSupPr>
                          <m:ctrlPr>
                            <a:rPr lang="en-US" sz="4400" i="1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pPr>
                        <m:e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 </m:t>
                          </m:r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𝐴</m:t>
                          </m:r>
                        </m:e>
                        <m:sup>
                          <m:r>
                            <a:rPr lang="en-US" sz="4400" b="0" i="1" smtClean="0">
                              <a:latin typeface="Cambria Math" panose="02040503050406030204" pitchFamily="18" charset="0"/>
                              <a:cs typeface="Gill Sans Light"/>
                            </a:rPr>
                            <m:t>𝑇</m:t>
                          </m:r>
                        </m:sup>
                      </m:sSup>
                      <m:r>
                        <a:rPr lang="en-US" sz="4400" b="1" i="1" smtClean="0">
                          <a:latin typeface="Cambria Math" panose="02040503050406030204" pitchFamily="18" charset="0"/>
                          <a:cs typeface="Gill Sans Light"/>
                        </a:rPr>
                        <m:t>𝒚</m:t>
                      </m:r>
                      <m:r>
                        <a:rPr lang="en-US" sz="44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≤</m:t>
                      </m:r>
                      <m:r>
                        <a:rPr lang="en-US" sz="4400" b="1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𝒄</m:t>
                      </m:r>
                    </m:oMath>
                  </m:oMathPara>
                </a14:m>
                <a:endParaRPr lang="en-US" sz="4400" b="1" dirty="0">
                  <a:latin typeface="Gill Sans Light"/>
                  <a:ea typeface="Cambria Math" panose="02040503050406030204" pitchFamily="18" charset="0"/>
                  <a:cs typeface="Gill Sans Light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4400" i="1">
                          <a:latin typeface="Cambria Math" panose="02040503050406030204" pitchFamily="18" charset="0"/>
                          <a:cs typeface="Gill Sans Light"/>
                        </a:rPr>
                        <m:t>𝑎𝑛𝑑</m:t>
                      </m:r>
                      <m:r>
                        <a:rPr lang="en-US" sz="4400" b="1" i="1">
                          <a:latin typeface="Cambria Math" panose="02040503050406030204" pitchFamily="18" charset="0"/>
                          <a:cs typeface="Gill Sans Light"/>
                        </a:rPr>
                        <m:t> </m:t>
                      </m:r>
                      <m:r>
                        <a:rPr lang="en-US" sz="4400" b="1" i="1" smtClean="0">
                          <a:latin typeface="Cambria Math" panose="02040503050406030204" pitchFamily="18" charset="0"/>
                          <a:cs typeface="Gill Sans Light"/>
                        </a:rPr>
                        <m:t>𝒚</m:t>
                      </m:r>
                      <m:r>
                        <a:rPr lang="en-US" sz="4400" b="1" i="1">
                          <a:latin typeface="Cambria Math" panose="02040503050406030204" pitchFamily="18" charset="0"/>
                          <a:cs typeface="Gill Sans Light"/>
                        </a:rPr>
                        <m:t> </m:t>
                      </m:r>
                      <m:r>
                        <a:rPr lang="en-US" sz="4400" i="1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≥0</m:t>
                      </m:r>
                    </m:oMath>
                  </m:oMathPara>
                </a14:m>
                <a:endParaRPr lang="en-US" sz="4400" b="1" dirty="0">
                  <a:latin typeface="Gill Sans Light"/>
                  <a:ea typeface="Cambria Math" panose="02040503050406030204" pitchFamily="18" charset="0"/>
                  <a:cs typeface="Gill Sans Light"/>
                </a:endParaRPr>
              </a:p>
              <a:p>
                <a:r>
                  <a:rPr lang="en-US" sz="4400" b="1" dirty="0">
                    <a:latin typeface="Gill Sans Light"/>
                    <a:cs typeface="Gill Sans Light"/>
                  </a:rPr>
                  <a:t>                 </a:t>
                </a:r>
                <a:endParaRPr lang="en-US" sz="4400" dirty="0">
                  <a:latin typeface="Gill Sans Light"/>
                  <a:cs typeface="Gill Sans Light"/>
                </a:endParaRPr>
              </a:p>
            </p:txBody>
          </p:sp>
        </mc:Choice>
        <mc:Fallback xmlns="">
          <p:sp>
            <p:nvSpPr>
              <p:cNvPr id="246" name="TextBox 245">
                <a:extLst>
                  <a:ext uri="{FF2B5EF4-FFF2-40B4-BE49-F238E27FC236}">
                    <a16:creationId xmlns:a16="http://schemas.microsoft.com/office/drawing/2014/main" id="{16A86EEE-8F94-7045-9A71-F2A64A21007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789522" y="26953698"/>
                <a:ext cx="3727111" cy="2800767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6" name="Right Arrow 235">
            <a:extLst>
              <a:ext uri="{FF2B5EF4-FFF2-40B4-BE49-F238E27FC236}">
                <a16:creationId xmlns:a16="http://schemas.microsoft.com/office/drawing/2014/main" id="{D9D99A76-DC65-D847-B4AA-8A34A95B7633}"/>
              </a:ext>
            </a:extLst>
          </p:cNvPr>
          <p:cNvSpPr/>
          <p:nvPr/>
        </p:nvSpPr>
        <p:spPr>
          <a:xfrm>
            <a:off x="7031255" y="27056634"/>
            <a:ext cx="4384044" cy="2253438"/>
          </a:xfrm>
          <a:prstGeom prst="rightArrow">
            <a:avLst>
              <a:gd name="adj1" fmla="val 50000"/>
              <a:gd name="adj2" fmla="val 45020"/>
            </a:avLst>
          </a:prstGeom>
          <a:noFill/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i="1" dirty="0">
                <a:solidFill>
                  <a:schemeClr val="tx1"/>
                </a:solidFill>
                <a:latin typeface="Gill Sans Light" panose="020B0302020104020203" pitchFamily="34" charset="-79"/>
                <a:cs typeface="Gill Sans Light" panose="020B0302020104020203" pitchFamily="34" charset="-79"/>
              </a:rPr>
              <a:t>Any primal </a:t>
            </a:r>
            <a:r>
              <a:rPr lang="en-US" i="1" dirty="0" err="1">
                <a:solidFill>
                  <a:schemeClr val="tx1"/>
                </a:solidFill>
                <a:latin typeface="Gill Sans Light" panose="020B0302020104020203" pitchFamily="34" charset="-79"/>
                <a:cs typeface="Gill Sans Light" panose="020B0302020104020203" pitchFamily="34" charset="-79"/>
              </a:rPr>
              <a:t>lp</a:t>
            </a:r>
            <a:r>
              <a:rPr lang="en-US" i="1" dirty="0">
                <a:solidFill>
                  <a:schemeClr val="tx1"/>
                </a:solidFill>
                <a:latin typeface="Gill Sans Light" panose="020B0302020104020203" pitchFamily="34" charset="-79"/>
                <a:cs typeface="Gill Sans Light" panose="020B0302020104020203" pitchFamily="34" charset="-79"/>
              </a:rPr>
              <a:t> has an equivalent dual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7" name="TextBox 236">
                <a:extLst>
                  <a:ext uri="{FF2B5EF4-FFF2-40B4-BE49-F238E27FC236}">
                    <a16:creationId xmlns:a16="http://schemas.microsoft.com/office/drawing/2014/main" id="{1FEC352E-D6FE-3645-A8BD-91C1A268A4AD}"/>
                  </a:ext>
                </a:extLst>
              </p:cNvPr>
              <p:cNvSpPr txBox="1"/>
              <p:nvPr/>
            </p:nvSpPr>
            <p:spPr>
              <a:xfrm>
                <a:off x="6168783" y="29712282"/>
                <a:ext cx="9456975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Gill Sans Light" panose="020B0302020104020203" pitchFamily="34" charset="-79"/>
                    <a:cs typeface="Gill Sans Light" panose="020B0302020104020203" pitchFamily="34" charset="-79"/>
                  </a:rPr>
                  <a:t>Where </a:t>
                </a:r>
                <a14:m>
                  <m:oMath xmlns:m="http://schemas.openxmlformats.org/officeDocument/2006/math">
                    <m:r>
                      <a:rPr lang="en-US" b="1" i="1">
                        <a:latin typeface="Cambria Math" panose="02040503050406030204" pitchFamily="18" charset="0"/>
                        <a:cs typeface="Gill Sans Light"/>
                      </a:rPr>
                      <m:t>𝒙</m:t>
                    </m:r>
                  </m:oMath>
                </a14:m>
                <a:r>
                  <a:rPr lang="en-US" dirty="0">
                    <a:latin typeface="Gill Sans Light" panose="020B0302020104020203" pitchFamily="34" charset="-79"/>
                    <a:cs typeface="Gill Sans Light" panose="020B0302020104020203" pitchFamily="34" charset="-79"/>
                  </a:rPr>
                  <a:t> is a decision variable, and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cs typeface="Gill Sans Light" panose="020B0302020104020203" pitchFamily="34" charset="-79"/>
                      </a:rPr>
                      <m:t>𝒚</m:t>
                    </m:r>
                  </m:oMath>
                </a14:m>
                <a:r>
                  <a:rPr lang="en-US" dirty="0">
                    <a:latin typeface="Gill Sans Light" panose="020B0302020104020203" pitchFamily="34" charset="-79"/>
                    <a:cs typeface="Gill Sans Light" panose="020B0302020104020203" pitchFamily="34" charset="-79"/>
                  </a:rPr>
                  <a:t> is a linear combination of primal constraints (dual variable).</a:t>
                </a:r>
              </a:p>
            </p:txBody>
          </p:sp>
        </mc:Choice>
        <mc:Fallback xmlns="">
          <p:sp>
            <p:nvSpPr>
              <p:cNvPr id="237" name="TextBox 236">
                <a:extLst>
                  <a:ext uri="{FF2B5EF4-FFF2-40B4-BE49-F238E27FC236}">
                    <a16:creationId xmlns:a16="http://schemas.microsoft.com/office/drawing/2014/main" id="{1FEC352E-D6FE-3645-A8BD-91C1A268A4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8783" y="29712282"/>
                <a:ext cx="9456975" cy="1200329"/>
              </a:xfrm>
              <a:prstGeom prst="rect">
                <a:avLst/>
              </a:prstGeom>
              <a:blipFill>
                <a:blip r:embed="rId10"/>
                <a:stretch>
                  <a:fillRect l="-1879" t="-8511" b="-17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9" name="TextBox 248">
            <a:extLst>
              <a:ext uri="{FF2B5EF4-FFF2-40B4-BE49-F238E27FC236}">
                <a16:creationId xmlns:a16="http://schemas.microsoft.com/office/drawing/2014/main" id="{DD4A27A1-FB6B-EE4E-A87E-F8054DFBF40B}"/>
              </a:ext>
            </a:extLst>
          </p:cNvPr>
          <p:cNvSpPr txBox="1"/>
          <p:nvPr/>
        </p:nvSpPr>
        <p:spPr>
          <a:xfrm>
            <a:off x="4257968" y="26313865"/>
            <a:ext cx="21680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latin typeface="Gill Sans Light"/>
                <a:cs typeface="Gill Sans Light"/>
              </a:rPr>
              <a:t>Primal</a:t>
            </a:r>
          </a:p>
        </p:txBody>
      </p:sp>
      <p:sp>
        <p:nvSpPr>
          <p:cNvPr id="250" name="TextBox 249">
            <a:extLst>
              <a:ext uri="{FF2B5EF4-FFF2-40B4-BE49-F238E27FC236}">
                <a16:creationId xmlns:a16="http://schemas.microsoft.com/office/drawing/2014/main" id="{1C5DA77D-66E8-CC42-BD7D-3C4C00E50930}"/>
              </a:ext>
            </a:extLst>
          </p:cNvPr>
          <p:cNvSpPr txBox="1"/>
          <p:nvPr/>
        </p:nvSpPr>
        <p:spPr>
          <a:xfrm>
            <a:off x="12712324" y="26208888"/>
            <a:ext cx="1505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>
                <a:latin typeface="Gill Sans Light"/>
                <a:cs typeface="Gill Sans Light"/>
              </a:rPr>
              <a:t>Dual</a:t>
            </a:r>
          </a:p>
        </p:txBody>
      </p:sp>
      <p:pic>
        <p:nvPicPr>
          <p:cNvPr id="253" name="Picture 252">
            <a:extLst>
              <a:ext uri="{FF2B5EF4-FFF2-40B4-BE49-F238E27FC236}">
                <a16:creationId xmlns:a16="http://schemas.microsoft.com/office/drawing/2014/main" id="{3A53BC96-F0C0-D942-8E32-491707C1C37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2555" t="36999" r="30656" b="3174"/>
          <a:stretch/>
        </p:blipFill>
        <p:spPr>
          <a:xfrm>
            <a:off x="16887827" y="8419247"/>
            <a:ext cx="5876283" cy="4072417"/>
          </a:xfrm>
          <a:prstGeom prst="rect">
            <a:avLst/>
          </a:prstGeom>
        </p:spPr>
      </p:pic>
      <p:grpSp>
        <p:nvGrpSpPr>
          <p:cNvPr id="238" name="Group 237">
            <a:extLst>
              <a:ext uri="{FF2B5EF4-FFF2-40B4-BE49-F238E27FC236}">
                <a16:creationId xmlns:a16="http://schemas.microsoft.com/office/drawing/2014/main" id="{7A03F9C8-2E59-184A-A048-D6B330B5DE70}"/>
              </a:ext>
            </a:extLst>
          </p:cNvPr>
          <p:cNvGrpSpPr/>
          <p:nvPr/>
        </p:nvGrpSpPr>
        <p:grpSpPr>
          <a:xfrm>
            <a:off x="25492715" y="8300277"/>
            <a:ext cx="7197172" cy="1870289"/>
            <a:chOff x="26702409" y="8225040"/>
            <a:chExt cx="6162141" cy="1518124"/>
          </a:xfrm>
        </p:grpSpPr>
        <p:pic>
          <p:nvPicPr>
            <p:cNvPr id="254" name="Picture 253">
              <a:extLst>
                <a:ext uri="{FF2B5EF4-FFF2-40B4-BE49-F238E27FC236}">
                  <a16:creationId xmlns:a16="http://schemas.microsoft.com/office/drawing/2014/main" id="{194B2BE9-9445-5C49-8305-129C03A3BA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8837" t="55542" r="37298" b="10445"/>
            <a:stretch/>
          </p:blipFill>
          <p:spPr>
            <a:xfrm>
              <a:off x="27479547" y="8225040"/>
              <a:ext cx="2367815" cy="1518124"/>
            </a:xfrm>
            <a:prstGeom prst="rect">
              <a:avLst/>
            </a:prstGeom>
          </p:spPr>
        </p:pic>
        <p:pic>
          <p:nvPicPr>
            <p:cNvPr id="255" name="Picture 254">
              <a:extLst>
                <a:ext uri="{FF2B5EF4-FFF2-40B4-BE49-F238E27FC236}">
                  <a16:creationId xmlns:a16="http://schemas.microsoft.com/office/drawing/2014/main" id="{631E6F18-910C-A547-AF76-0433F241D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1689" t="61416" r="1" b="19886"/>
            <a:stretch/>
          </p:blipFill>
          <p:spPr>
            <a:xfrm>
              <a:off x="29063465" y="8531240"/>
              <a:ext cx="3801085" cy="834524"/>
            </a:xfrm>
            <a:prstGeom prst="rect">
              <a:avLst/>
            </a:prstGeom>
          </p:spPr>
        </p:pic>
        <p:pic>
          <p:nvPicPr>
            <p:cNvPr id="251" name="Picture 250">
              <a:extLst>
                <a:ext uri="{FF2B5EF4-FFF2-40B4-BE49-F238E27FC236}">
                  <a16:creationId xmlns:a16="http://schemas.microsoft.com/office/drawing/2014/main" id="{07A015EC-CFFB-414D-A7CA-E81E263904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3638" t="63836" r="59577" b="21584"/>
            <a:stretch/>
          </p:blipFill>
          <p:spPr>
            <a:xfrm>
              <a:off x="26702409" y="8623106"/>
              <a:ext cx="1665397" cy="650792"/>
            </a:xfrm>
            <a:prstGeom prst="rect">
              <a:avLst/>
            </a:prstGeom>
          </p:spPr>
        </p:pic>
      </p:grp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8D6DF1B4-079B-C94C-A6B0-D8946A6DF447}"/>
              </a:ext>
            </a:extLst>
          </p:cNvPr>
          <p:cNvGrpSpPr/>
          <p:nvPr/>
        </p:nvGrpSpPr>
        <p:grpSpPr>
          <a:xfrm>
            <a:off x="19608308" y="17918953"/>
            <a:ext cx="4692451" cy="1952104"/>
            <a:chOff x="26702409" y="8225040"/>
            <a:chExt cx="4165012" cy="1518124"/>
          </a:xfrm>
        </p:grpSpPr>
        <p:pic>
          <p:nvPicPr>
            <p:cNvPr id="266" name="Picture 265">
              <a:extLst>
                <a:ext uri="{FF2B5EF4-FFF2-40B4-BE49-F238E27FC236}">
                  <a16:creationId xmlns:a16="http://schemas.microsoft.com/office/drawing/2014/main" id="{EEA05442-971E-FE49-BF5F-E3190B4028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8837" t="55542" r="37298" b="10445"/>
            <a:stretch/>
          </p:blipFill>
          <p:spPr>
            <a:xfrm>
              <a:off x="27479547" y="8225040"/>
              <a:ext cx="2367815" cy="1518124"/>
            </a:xfrm>
            <a:prstGeom prst="rect">
              <a:avLst/>
            </a:prstGeom>
          </p:spPr>
        </p:pic>
        <p:pic>
          <p:nvPicPr>
            <p:cNvPr id="267" name="Picture 266">
              <a:extLst>
                <a:ext uri="{FF2B5EF4-FFF2-40B4-BE49-F238E27FC236}">
                  <a16:creationId xmlns:a16="http://schemas.microsoft.com/office/drawing/2014/main" id="{EDB03D6A-A4E1-414F-BC53-E333D978A6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1689" t="63474" r="20129" b="19886"/>
            <a:stretch/>
          </p:blipFill>
          <p:spPr>
            <a:xfrm>
              <a:off x="29063467" y="8623105"/>
              <a:ext cx="1803954" cy="742659"/>
            </a:xfrm>
            <a:prstGeom prst="rect">
              <a:avLst/>
            </a:prstGeom>
          </p:spPr>
        </p:pic>
        <p:pic>
          <p:nvPicPr>
            <p:cNvPr id="268" name="Picture 267">
              <a:extLst>
                <a:ext uri="{FF2B5EF4-FFF2-40B4-BE49-F238E27FC236}">
                  <a16:creationId xmlns:a16="http://schemas.microsoft.com/office/drawing/2014/main" id="{CEC4E9E1-89BB-8740-B17C-B0D35F6F09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3638" t="63836" r="59577" b="21584"/>
            <a:stretch/>
          </p:blipFill>
          <p:spPr>
            <a:xfrm>
              <a:off x="26702409" y="8623106"/>
              <a:ext cx="1665397" cy="650792"/>
            </a:xfrm>
            <a:prstGeom prst="rect">
              <a:avLst/>
            </a:prstGeom>
          </p:spPr>
        </p:pic>
      </p:grpSp>
      <p:pic>
        <p:nvPicPr>
          <p:cNvPr id="269" name="Picture 268">
            <a:extLst>
              <a:ext uri="{FF2B5EF4-FFF2-40B4-BE49-F238E27FC236}">
                <a16:creationId xmlns:a16="http://schemas.microsoft.com/office/drawing/2014/main" id="{6D029E70-0715-B546-8ACA-DB526D07C3F5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2555" t="2963" r="30656" b="69103"/>
          <a:stretch/>
        </p:blipFill>
        <p:spPr>
          <a:xfrm>
            <a:off x="16739254" y="6281259"/>
            <a:ext cx="5876283" cy="1901468"/>
          </a:xfrm>
          <a:prstGeom prst="rect">
            <a:avLst/>
          </a:prstGeom>
        </p:spPr>
      </p:pic>
      <p:sp>
        <p:nvSpPr>
          <p:cNvPr id="240" name="Rectangle 239">
            <a:extLst>
              <a:ext uri="{FF2B5EF4-FFF2-40B4-BE49-F238E27FC236}">
                <a16:creationId xmlns:a16="http://schemas.microsoft.com/office/drawing/2014/main" id="{F2433167-AAE4-2E43-A40C-84C7905C409A}"/>
              </a:ext>
            </a:extLst>
          </p:cNvPr>
          <p:cNvSpPr/>
          <p:nvPr/>
        </p:nvSpPr>
        <p:spPr>
          <a:xfrm>
            <a:off x="20333008" y="6869640"/>
            <a:ext cx="912179" cy="787048"/>
          </a:xfrm>
          <a:prstGeom prst="rect">
            <a:avLst/>
          </a:prstGeom>
          <a:noFill/>
          <a:ln w="15875">
            <a:solidFill>
              <a:schemeClr val="accent2"/>
            </a:solidFill>
            <a:prstDash val="dash"/>
          </a:ln>
          <a:effectLst>
            <a:outerShdw blurRad="40000" dist="23000" dir="5400000" rotWithShape="0">
              <a:srgbClr val="000000">
                <a:alpha val="77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>
            <a:extLst>
              <a:ext uri="{FF2B5EF4-FFF2-40B4-BE49-F238E27FC236}">
                <a16:creationId xmlns:a16="http://schemas.microsoft.com/office/drawing/2014/main" id="{18F75201-F645-604B-95D5-7A668FD174D3}"/>
              </a:ext>
            </a:extLst>
          </p:cNvPr>
          <p:cNvSpPr/>
          <p:nvPr/>
        </p:nvSpPr>
        <p:spPr>
          <a:xfrm>
            <a:off x="21245187" y="6875144"/>
            <a:ext cx="972957" cy="787048"/>
          </a:xfrm>
          <a:prstGeom prst="rect">
            <a:avLst/>
          </a:prstGeom>
          <a:noFill/>
          <a:ln w="15875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>
            <a:extLst>
              <a:ext uri="{FF2B5EF4-FFF2-40B4-BE49-F238E27FC236}">
                <a16:creationId xmlns:a16="http://schemas.microsoft.com/office/drawing/2014/main" id="{A80CA8AB-62BA-0542-B8CB-483A68DEDACE}"/>
              </a:ext>
            </a:extLst>
          </p:cNvPr>
          <p:cNvSpPr/>
          <p:nvPr/>
        </p:nvSpPr>
        <p:spPr>
          <a:xfrm>
            <a:off x="22805417" y="5448235"/>
            <a:ext cx="3682675" cy="1165327"/>
          </a:xfrm>
          <a:prstGeom prst="rect">
            <a:avLst/>
          </a:prstGeom>
          <a:noFill/>
          <a:ln w="15875">
            <a:solidFill>
              <a:schemeClr val="accent2"/>
            </a:solidFill>
            <a:prstDash val="dash"/>
          </a:ln>
          <a:effectLst>
            <a:outerShdw blurRad="40000" dist="23000" dir="5400000" rotWithShape="0">
              <a:srgbClr val="000000">
                <a:alpha val="9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53" name="TextBox 1152">
                <a:extLst>
                  <a:ext uri="{FF2B5EF4-FFF2-40B4-BE49-F238E27FC236}">
                    <a16:creationId xmlns:a16="http://schemas.microsoft.com/office/drawing/2014/main" id="{3071D91F-2557-CC49-BDE8-9B9FA64061BE}"/>
                  </a:ext>
                </a:extLst>
              </p:cNvPr>
              <p:cNvSpPr txBox="1"/>
              <p:nvPr/>
            </p:nvSpPr>
            <p:spPr>
              <a:xfrm>
                <a:off x="22422973" y="5596716"/>
                <a:ext cx="4489206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sz="2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panose="02040503050406030204" pitchFamily="18" charset="0"/>
                          </a:rPr>
                          <m:t>0,1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. </m:t>
                    </m:r>
                  </m:oMath>
                </a14:m>
                <a:r>
                  <a:rPr lang="en-US" sz="2800" dirty="0"/>
                  <a:t>Binary match variable</a:t>
                </a:r>
              </a:p>
            </p:txBody>
          </p:sp>
        </mc:Choice>
        <mc:Fallback xmlns="">
          <p:sp>
            <p:nvSpPr>
              <p:cNvPr id="1153" name="TextBox 1152">
                <a:extLst>
                  <a:ext uri="{FF2B5EF4-FFF2-40B4-BE49-F238E27FC236}">
                    <a16:creationId xmlns:a16="http://schemas.microsoft.com/office/drawing/2014/main" id="{3071D91F-2557-CC49-BDE8-9B9FA64061B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22973" y="5596716"/>
                <a:ext cx="4489206" cy="954107"/>
              </a:xfrm>
              <a:prstGeom prst="rect">
                <a:avLst/>
              </a:prstGeom>
              <a:blipFill>
                <a:blip r:embed="rId12"/>
                <a:stretch>
                  <a:fillRect t="-6579"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78" name="Rectangle 277">
            <a:extLst>
              <a:ext uri="{FF2B5EF4-FFF2-40B4-BE49-F238E27FC236}">
                <a16:creationId xmlns:a16="http://schemas.microsoft.com/office/drawing/2014/main" id="{56E4F441-62FF-AC49-81E8-969B2D212B1E}"/>
              </a:ext>
            </a:extLst>
          </p:cNvPr>
          <p:cNvSpPr/>
          <p:nvPr/>
        </p:nvSpPr>
        <p:spPr>
          <a:xfrm>
            <a:off x="22734634" y="7051676"/>
            <a:ext cx="3766765" cy="906293"/>
          </a:xfrm>
          <a:prstGeom prst="rect">
            <a:avLst/>
          </a:prstGeom>
          <a:noFill/>
          <a:ln w="15875">
            <a:solidFill>
              <a:schemeClr val="accent5">
                <a:lumMod val="75000"/>
              </a:schemeClr>
            </a:solidFill>
            <a:prstDash val="solid"/>
          </a:ln>
          <a:effectLst>
            <a:outerShdw blurRad="40000" dist="23000" dir="5400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3" name="TextBox 282">
                <a:extLst>
                  <a:ext uri="{FF2B5EF4-FFF2-40B4-BE49-F238E27FC236}">
                    <a16:creationId xmlns:a16="http://schemas.microsoft.com/office/drawing/2014/main" id="{B75A9F18-60E1-6A40-ACCB-FC6DFA4B68E9}"/>
                  </a:ext>
                </a:extLst>
              </p:cNvPr>
              <p:cNvSpPr txBox="1"/>
              <p:nvPr/>
            </p:nvSpPr>
            <p:spPr>
              <a:xfrm>
                <a:off x="22539181" y="7296632"/>
                <a:ext cx="39684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ℜ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. </m:t>
                    </m:r>
                    <m:r>
                      <m:rPr>
                        <m:sty m:val="p"/>
                      </m:rPr>
                      <a:rPr lang="en-US" sz="28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</m:t>
                    </m:r>
                  </m:oMath>
                </a14:m>
                <a:r>
                  <a:rPr lang="en-US" sz="2800" dirty="0"/>
                  <a:t>atch quality</a:t>
                </a:r>
              </a:p>
            </p:txBody>
          </p:sp>
        </mc:Choice>
        <mc:Fallback xmlns="">
          <p:sp>
            <p:nvSpPr>
              <p:cNvPr id="283" name="TextBox 282">
                <a:extLst>
                  <a:ext uri="{FF2B5EF4-FFF2-40B4-BE49-F238E27FC236}">
                    <a16:creationId xmlns:a16="http://schemas.microsoft.com/office/drawing/2014/main" id="{B75A9F18-60E1-6A40-ACCB-FC6DFA4B68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539181" y="7296632"/>
                <a:ext cx="3968493" cy="523220"/>
              </a:xfrm>
              <a:prstGeom prst="rect">
                <a:avLst/>
              </a:prstGeom>
              <a:blipFill>
                <a:blip r:embed="rId13"/>
                <a:stretch>
                  <a:fillRect t="-11905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3" name="Rectangle 292">
            <a:extLst>
              <a:ext uri="{FF2B5EF4-FFF2-40B4-BE49-F238E27FC236}">
                <a16:creationId xmlns:a16="http://schemas.microsoft.com/office/drawing/2014/main" id="{A8BBC8D2-5E47-8844-BB5C-6959F7FB43C2}"/>
              </a:ext>
            </a:extLst>
          </p:cNvPr>
          <p:cNvSpPr/>
          <p:nvPr/>
        </p:nvSpPr>
        <p:spPr>
          <a:xfrm>
            <a:off x="22846034" y="10129557"/>
            <a:ext cx="4289445" cy="1255548"/>
          </a:xfrm>
          <a:prstGeom prst="rect">
            <a:avLst/>
          </a:prstGeom>
          <a:noFill/>
          <a:ln w="15875">
            <a:solidFill>
              <a:schemeClr val="accent6">
                <a:lumMod val="75000"/>
              </a:schemeClr>
            </a:solidFill>
            <a:prstDash val="dash"/>
          </a:ln>
          <a:effectLst>
            <a:outerShdw blurRad="40000" dist="23000" dir="5400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TextBox 293">
            <a:extLst>
              <a:ext uri="{FF2B5EF4-FFF2-40B4-BE49-F238E27FC236}">
                <a16:creationId xmlns:a16="http://schemas.microsoft.com/office/drawing/2014/main" id="{158BAC2A-815C-1448-B1EF-9DF3F2E3C66D}"/>
              </a:ext>
            </a:extLst>
          </p:cNvPr>
          <p:cNvSpPr txBox="1"/>
          <p:nvPr/>
        </p:nvSpPr>
        <p:spPr>
          <a:xfrm>
            <a:off x="22910330" y="10298302"/>
            <a:ext cx="430183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cs typeface="Gill Sans" panose="020B0502020104020203" pitchFamily="34" charset="-79"/>
              </a:rPr>
              <a:t>Dual: Resource use over time</a:t>
            </a: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C0850B83-659E-CC4E-9F8D-774F8A26471F}"/>
              </a:ext>
            </a:extLst>
          </p:cNvPr>
          <p:cNvSpPr txBox="1"/>
          <p:nvPr/>
        </p:nvSpPr>
        <p:spPr>
          <a:xfrm>
            <a:off x="27921348" y="11587685"/>
            <a:ext cx="38755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Dual: Agent quality</a:t>
            </a:r>
          </a:p>
        </p:txBody>
      </p:sp>
      <p:sp>
        <p:nvSpPr>
          <p:cNvPr id="297" name="Rectangle 296">
            <a:extLst>
              <a:ext uri="{FF2B5EF4-FFF2-40B4-BE49-F238E27FC236}">
                <a16:creationId xmlns:a16="http://schemas.microsoft.com/office/drawing/2014/main" id="{A0A8406B-3F9C-1F4F-942A-AD9380C905B4}"/>
              </a:ext>
            </a:extLst>
          </p:cNvPr>
          <p:cNvSpPr/>
          <p:nvPr/>
        </p:nvSpPr>
        <p:spPr>
          <a:xfrm>
            <a:off x="27703242" y="11311899"/>
            <a:ext cx="3875592" cy="999576"/>
          </a:xfrm>
          <a:prstGeom prst="rect">
            <a:avLst/>
          </a:prstGeom>
          <a:noFill/>
          <a:ln w="15875">
            <a:solidFill>
              <a:schemeClr val="bg2">
                <a:lumMod val="50000"/>
              </a:schemeClr>
            </a:solidFill>
            <a:prstDash val="solid"/>
          </a:ln>
          <a:effectLst>
            <a:outerShdw blurRad="40000" dist="23000" dir="5400000" rotWithShape="0">
              <a:schemeClr val="bg2">
                <a:lumMod val="5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>
            <a:extLst>
              <a:ext uri="{FF2B5EF4-FFF2-40B4-BE49-F238E27FC236}">
                <a16:creationId xmlns:a16="http://schemas.microsoft.com/office/drawing/2014/main" id="{96681182-E56C-7246-8168-4B7E61E6F9B0}"/>
              </a:ext>
            </a:extLst>
          </p:cNvPr>
          <p:cNvSpPr/>
          <p:nvPr/>
        </p:nvSpPr>
        <p:spPr>
          <a:xfrm>
            <a:off x="27703242" y="10345484"/>
            <a:ext cx="824222" cy="718626"/>
          </a:xfrm>
          <a:prstGeom prst="rect">
            <a:avLst/>
          </a:prstGeom>
          <a:noFill/>
          <a:ln w="15875">
            <a:solidFill>
              <a:schemeClr val="accent6">
                <a:lumMod val="75000"/>
              </a:schemeClr>
            </a:solidFill>
            <a:prstDash val="dash"/>
          </a:ln>
          <a:effectLst>
            <a:outerShdw blurRad="40000" dist="23000" dir="5400000" rotWithShape="0">
              <a:srgbClr val="000000">
                <a:alpha val="77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>
            <a:extLst>
              <a:ext uri="{FF2B5EF4-FFF2-40B4-BE49-F238E27FC236}">
                <a16:creationId xmlns:a16="http://schemas.microsoft.com/office/drawing/2014/main" id="{8E99562A-D4CF-0D43-966F-7BFCDCD22EC2}"/>
              </a:ext>
            </a:extLst>
          </p:cNvPr>
          <p:cNvSpPr/>
          <p:nvPr/>
        </p:nvSpPr>
        <p:spPr>
          <a:xfrm>
            <a:off x="28563612" y="10345874"/>
            <a:ext cx="541286" cy="718626"/>
          </a:xfrm>
          <a:prstGeom prst="rect">
            <a:avLst/>
          </a:prstGeom>
          <a:noFill/>
          <a:ln w="15875">
            <a:solidFill>
              <a:schemeClr val="bg2">
                <a:lumMod val="50000"/>
              </a:schemeClr>
            </a:solidFill>
          </a:ln>
          <a:effectLst>
            <a:outerShdw blurRad="40000" dist="23000" dir="5400000" rotWithShape="0">
              <a:schemeClr val="bg2">
                <a:lumMod val="50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TextBox 300">
            <a:extLst>
              <a:ext uri="{FF2B5EF4-FFF2-40B4-BE49-F238E27FC236}">
                <a16:creationId xmlns:a16="http://schemas.microsoft.com/office/drawing/2014/main" id="{08E76245-9209-B249-8427-6CC9FC4FC589}"/>
              </a:ext>
            </a:extLst>
          </p:cNvPr>
          <p:cNvSpPr txBox="1"/>
          <p:nvPr/>
        </p:nvSpPr>
        <p:spPr>
          <a:xfrm>
            <a:off x="16907796" y="16832818"/>
            <a:ext cx="15555212" cy="1090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8880"/>
              </a:lnSpc>
            </a:pPr>
            <a:r>
              <a:rPr lang="en-US" sz="4400" dirty="0">
                <a:latin typeface="Gill Sans Light"/>
                <a:cs typeface="Gill Sans Light"/>
              </a:rPr>
              <a:t>For each non-matched, available agent in each round, allocate to: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0BE8ADD3-14B5-5F4D-9D9E-190C7F3911B2}"/>
                  </a:ext>
                </a:extLst>
              </p:cNvPr>
              <p:cNvSpPr txBox="1"/>
              <p:nvPr/>
            </p:nvSpPr>
            <p:spPr>
              <a:xfrm>
                <a:off x="18043963" y="8129927"/>
                <a:ext cx="39684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𝑡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sz="2800" dirty="0"/>
              </a:p>
            </p:txBody>
          </p:sp>
        </mc:Choice>
        <mc:Fallback xmlns="">
          <p:sp>
            <p:nvSpPr>
              <p:cNvPr id="302" name="TextBox 301">
                <a:extLst>
                  <a:ext uri="{FF2B5EF4-FFF2-40B4-BE49-F238E27FC236}">
                    <a16:creationId xmlns:a16="http://schemas.microsoft.com/office/drawing/2014/main" id="{0BE8ADD3-14B5-5F4D-9D9E-190C7F3911B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43963" y="8129927"/>
                <a:ext cx="3968493" cy="523220"/>
              </a:xfrm>
              <a:prstGeom prst="rect">
                <a:avLst/>
              </a:prstGeom>
              <a:blipFill>
                <a:blip r:embed="rId1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3" name="TextBox 302">
                <a:extLst>
                  <a:ext uri="{FF2B5EF4-FFF2-40B4-BE49-F238E27FC236}">
                    <a16:creationId xmlns:a16="http://schemas.microsoft.com/office/drawing/2014/main" id="{7B2A6C03-3F53-5849-B958-031374A2E804}"/>
                  </a:ext>
                </a:extLst>
              </p:cNvPr>
              <p:cNvSpPr txBox="1"/>
              <p:nvPr/>
            </p:nvSpPr>
            <p:spPr>
              <a:xfrm>
                <a:off x="27921348" y="7845333"/>
                <a:ext cx="3968493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s.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US" sz="2800" dirty="0"/>
              </a:p>
            </p:txBody>
          </p:sp>
        </mc:Choice>
        <mc:Fallback xmlns="">
          <p:sp>
            <p:nvSpPr>
              <p:cNvPr id="303" name="TextBox 302">
                <a:extLst>
                  <a:ext uri="{FF2B5EF4-FFF2-40B4-BE49-F238E27FC236}">
                    <a16:creationId xmlns:a16="http://schemas.microsoft.com/office/drawing/2014/main" id="{7B2A6C03-3F53-5849-B958-031374A2E80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21348" y="7845333"/>
                <a:ext cx="3968493" cy="523220"/>
              </a:xfrm>
              <a:prstGeom prst="rect">
                <a:avLst/>
              </a:prstGeom>
              <a:blipFill>
                <a:blip r:embed="rId16"/>
                <a:stretch>
                  <a:fillRect t="-11905" b="-285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305" name="Table 304">
            <a:extLst>
              <a:ext uri="{FF2B5EF4-FFF2-40B4-BE49-F238E27FC236}">
                <a16:creationId xmlns:a16="http://schemas.microsoft.com/office/drawing/2014/main" id="{B6AA070A-5CDF-7A4B-8F5D-2594BFCEF1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5392416"/>
              </p:ext>
            </p:extLst>
          </p:nvPr>
        </p:nvGraphicFramePr>
        <p:xfrm>
          <a:off x="43636231" y="9606857"/>
          <a:ext cx="5068725" cy="1717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12604">
                  <a:extLst>
                    <a:ext uri="{9D8B030D-6E8A-4147-A177-3AD203B41FA5}">
                      <a16:colId xmlns:a16="http://schemas.microsoft.com/office/drawing/2014/main" val="894262659"/>
                    </a:ext>
                  </a:extLst>
                </a:gridCol>
                <a:gridCol w="1513679">
                  <a:extLst>
                    <a:ext uri="{9D8B030D-6E8A-4147-A177-3AD203B41FA5}">
                      <a16:colId xmlns:a16="http://schemas.microsoft.com/office/drawing/2014/main" val="1790194639"/>
                    </a:ext>
                  </a:extLst>
                </a:gridCol>
                <a:gridCol w="1542442">
                  <a:extLst>
                    <a:ext uri="{9D8B030D-6E8A-4147-A177-3AD203B41FA5}">
                      <a16:colId xmlns:a16="http://schemas.microsoft.com/office/drawing/2014/main" val="28994380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Agent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Agent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092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/>
                        <a:t>Resource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.99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.99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5017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/>
                        <a:t>Resource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.05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.95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299344408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307" name="TextBox 306">
                <a:extLst>
                  <a:ext uri="{FF2B5EF4-FFF2-40B4-BE49-F238E27FC236}">
                    <a16:creationId xmlns:a16="http://schemas.microsoft.com/office/drawing/2014/main" id="{6227E81D-4DDF-0B40-BFDF-32C2542A62D0}"/>
                  </a:ext>
                </a:extLst>
              </p:cNvPr>
              <p:cNvSpPr txBox="1"/>
              <p:nvPr/>
            </p:nvSpPr>
            <p:spPr>
              <a:xfrm>
                <a:off x="43013206" y="7927610"/>
                <a:ext cx="6444488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bPr>
                        <m:e>
                          <m:r>
                            <a:rPr lang="en-US" sz="3000" b="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  <m:t>𝑆𝑐𝑎𝑟𝑐𝑖𝑡𝑦</m:t>
                          </m:r>
                        </m:e>
                        <m:sub>
                          <m:r>
                            <a:rPr lang="en-US" sz="3000" b="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  <m:t>𝑅𝑒𝑠</m:t>
                          </m:r>
                          <m:r>
                            <a:rPr lang="en-US" sz="3000" b="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  <m:t> </m:t>
                          </m:r>
                          <m:r>
                            <a:rPr lang="en-US" sz="3000" b="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  <m:t>𝑋</m:t>
                          </m:r>
                        </m:sub>
                      </m:sSub>
                      <m:r>
                        <a:rPr lang="en-US" sz="30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 </m:t>
                      </m:r>
                      <m:r>
                        <a:rPr lang="en-US" sz="30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Gill Sans Light"/>
                        </a:rPr>
                        <m:t>≪</m:t>
                      </m:r>
                      <m:sSub>
                        <m:sSubPr>
                          <m:ctrlPr>
                            <a:rPr lang="en-US" sz="300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bPr>
                        <m:e>
                          <m:r>
                            <a:rPr lang="en-US" sz="3000" b="0" i="1" dirty="0">
                              <a:latin typeface="Cambria Math" panose="02040503050406030204" pitchFamily="18" charset="0"/>
                              <a:cs typeface="Gill Sans Light"/>
                            </a:rPr>
                            <m:t>𝑆𝑐𝑎𝑟𝑐𝑖𝑡𝑦</m:t>
                          </m:r>
                        </m:e>
                        <m:sub>
                          <m:r>
                            <a:rPr lang="en-US" sz="3000" b="0" i="1" dirty="0">
                              <a:latin typeface="Cambria Math" panose="02040503050406030204" pitchFamily="18" charset="0"/>
                              <a:cs typeface="Gill Sans Light"/>
                            </a:rPr>
                            <m:t>𝑅𝑒𝑠</m:t>
                          </m:r>
                          <m:r>
                            <a:rPr lang="en-US" sz="3000" b="0" i="1" dirty="0">
                              <a:latin typeface="Cambria Math" panose="02040503050406030204" pitchFamily="18" charset="0"/>
                              <a:cs typeface="Gill Sans Light"/>
                            </a:rPr>
                            <m:t> </m:t>
                          </m:r>
                          <m:r>
                            <a:rPr lang="en-US" sz="3000" b="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  <m:t>𝑌</m:t>
                          </m:r>
                        </m:sub>
                      </m:sSub>
                    </m:oMath>
                  </m:oMathPara>
                </a14:m>
                <a:endParaRPr lang="en-US" sz="3000" dirty="0">
                  <a:latin typeface="Gill Sans Light"/>
                  <a:cs typeface="Gill Sans Light"/>
                </a:endParaRPr>
              </a:p>
            </p:txBody>
          </p:sp>
        </mc:Choice>
        <mc:Fallback>
          <p:sp>
            <p:nvSpPr>
              <p:cNvPr id="307" name="TextBox 306">
                <a:extLst>
                  <a:ext uri="{FF2B5EF4-FFF2-40B4-BE49-F238E27FC236}">
                    <a16:creationId xmlns:a16="http://schemas.microsoft.com/office/drawing/2014/main" id="{6227E81D-4DDF-0B40-BFDF-32C2542A62D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013206" y="7927610"/>
                <a:ext cx="6444488" cy="553998"/>
              </a:xfrm>
              <a:prstGeom prst="rect">
                <a:avLst/>
              </a:prstGeom>
              <a:blipFill>
                <a:blip r:embed="rId17"/>
                <a:stretch>
                  <a:fillRect b="-2272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8" name="TextBox 307">
                <a:extLst>
                  <a:ext uri="{FF2B5EF4-FFF2-40B4-BE49-F238E27FC236}">
                    <a16:creationId xmlns:a16="http://schemas.microsoft.com/office/drawing/2014/main" id="{F8358314-9C1F-714D-A6D0-2C91CDCBBE5B}"/>
                  </a:ext>
                </a:extLst>
              </p:cNvPr>
              <p:cNvSpPr txBox="1"/>
              <p:nvPr/>
            </p:nvSpPr>
            <p:spPr>
              <a:xfrm>
                <a:off x="43187530" y="11447506"/>
                <a:ext cx="6003379" cy="5539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00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bPr>
                        <m:e>
                          <m:r>
                            <a:rPr lang="en-US" sz="3000" b="0" i="1" dirty="0">
                              <a:latin typeface="Cambria Math" panose="02040503050406030204" pitchFamily="18" charset="0"/>
                              <a:cs typeface="Gill Sans Light"/>
                            </a:rPr>
                            <m:t>𝑆𝑐𝑎𝑟𝑐𝑖𝑡𝑦</m:t>
                          </m:r>
                        </m:e>
                        <m:sub>
                          <m:r>
                            <a:rPr lang="en-US" sz="3000" b="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  <m:t>𝑅𝑒𝑠</m:t>
                          </m:r>
                          <m:r>
                            <a:rPr lang="en-US" sz="3000" b="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  <m:t> </m:t>
                          </m:r>
                          <m:r>
                            <a:rPr lang="en-US" sz="3000" b="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  <m:t>𝑋</m:t>
                          </m:r>
                        </m:sub>
                      </m:sSub>
                      <m:r>
                        <a:rPr lang="en-US" sz="3000" b="0" i="1" dirty="0" smtClean="0">
                          <a:latin typeface="Cambria Math" panose="02040503050406030204" pitchFamily="18" charset="0"/>
                          <a:cs typeface="Gill Sans Light"/>
                        </a:rPr>
                        <m:t>==</m:t>
                      </m:r>
                      <m:sSub>
                        <m:sSubPr>
                          <m:ctrlPr>
                            <a:rPr lang="en-US" sz="300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</m:ctrlPr>
                        </m:sSubPr>
                        <m:e>
                          <m:r>
                            <a:rPr lang="en-US" sz="3000" b="0" i="1" dirty="0">
                              <a:latin typeface="Cambria Math" panose="02040503050406030204" pitchFamily="18" charset="0"/>
                              <a:cs typeface="Gill Sans Light"/>
                            </a:rPr>
                            <m:t>𝑆𝑐𝑎𝑟𝑐𝑖𝑡𝑦</m:t>
                          </m:r>
                        </m:e>
                        <m:sub>
                          <m:r>
                            <a:rPr lang="en-US" sz="3000" b="0" i="1" dirty="0">
                              <a:latin typeface="Cambria Math" panose="02040503050406030204" pitchFamily="18" charset="0"/>
                              <a:cs typeface="Gill Sans Light"/>
                            </a:rPr>
                            <m:t>𝑅𝑒𝑠</m:t>
                          </m:r>
                          <m:r>
                            <a:rPr lang="en-US" sz="3000" b="0" i="1" dirty="0">
                              <a:latin typeface="Cambria Math" panose="02040503050406030204" pitchFamily="18" charset="0"/>
                              <a:cs typeface="Gill Sans Light"/>
                            </a:rPr>
                            <m:t> </m:t>
                          </m:r>
                          <m:r>
                            <a:rPr lang="en-US" sz="3000" b="0" i="1" dirty="0" smtClean="0">
                              <a:latin typeface="Cambria Math" panose="02040503050406030204" pitchFamily="18" charset="0"/>
                              <a:cs typeface="Gill Sans Light"/>
                            </a:rPr>
                            <m:t>𝑌</m:t>
                          </m:r>
                        </m:sub>
                      </m:sSub>
                    </m:oMath>
                  </m:oMathPara>
                </a14:m>
                <a:endParaRPr lang="en-US" sz="3000" dirty="0">
                  <a:latin typeface="Gill Sans Light"/>
                  <a:cs typeface="Gill Sans Light"/>
                </a:endParaRPr>
              </a:p>
            </p:txBody>
          </p:sp>
        </mc:Choice>
        <mc:Fallback>
          <p:sp>
            <p:nvSpPr>
              <p:cNvPr id="308" name="TextBox 307">
                <a:extLst>
                  <a:ext uri="{FF2B5EF4-FFF2-40B4-BE49-F238E27FC236}">
                    <a16:creationId xmlns:a16="http://schemas.microsoft.com/office/drawing/2014/main" id="{F8358314-9C1F-714D-A6D0-2C91CDCBBE5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187530" y="11447506"/>
                <a:ext cx="6003379" cy="553998"/>
              </a:xfrm>
              <a:prstGeom prst="rect">
                <a:avLst/>
              </a:prstGeom>
              <a:blipFill>
                <a:blip r:embed="rId18"/>
                <a:stretch>
                  <a:fillRect b="-222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10" name="TextBox 309">
            <a:extLst>
              <a:ext uri="{FF2B5EF4-FFF2-40B4-BE49-F238E27FC236}">
                <a16:creationId xmlns:a16="http://schemas.microsoft.com/office/drawing/2014/main" id="{D90A6340-5116-9742-99D8-72499163B707}"/>
              </a:ext>
            </a:extLst>
          </p:cNvPr>
          <p:cNvSpPr txBox="1"/>
          <p:nvPr/>
        </p:nvSpPr>
        <p:spPr>
          <a:xfrm>
            <a:off x="45328328" y="5461287"/>
            <a:ext cx="2674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ll Sans Light"/>
                <a:cs typeface="Gill Sans Light"/>
              </a:rPr>
              <a:t>Scenario 1</a:t>
            </a:r>
          </a:p>
        </p:txBody>
      </p:sp>
      <p:sp>
        <p:nvSpPr>
          <p:cNvPr id="311" name="TextBox 310">
            <a:extLst>
              <a:ext uri="{FF2B5EF4-FFF2-40B4-BE49-F238E27FC236}">
                <a16:creationId xmlns:a16="http://schemas.microsoft.com/office/drawing/2014/main" id="{1615E312-569A-D94A-9748-77D63B71277E}"/>
              </a:ext>
            </a:extLst>
          </p:cNvPr>
          <p:cNvSpPr txBox="1"/>
          <p:nvPr/>
        </p:nvSpPr>
        <p:spPr>
          <a:xfrm>
            <a:off x="44902301" y="9058319"/>
            <a:ext cx="2674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ll Sans Light"/>
                <a:cs typeface="Gill Sans Light"/>
              </a:rPr>
              <a:t>Scenario 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B20745E-C105-0F42-A739-E879397182F4}"/>
              </a:ext>
            </a:extLst>
          </p:cNvPr>
          <p:cNvGrpSpPr/>
          <p:nvPr/>
        </p:nvGrpSpPr>
        <p:grpSpPr>
          <a:xfrm>
            <a:off x="16682927" y="21793413"/>
            <a:ext cx="11229256" cy="8137163"/>
            <a:chOff x="16474821" y="21272783"/>
            <a:chExt cx="10559237" cy="8412480"/>
          </a:xfrm>
        </p:grpSpPr>
        <p:grpSp>
          <p:nvGrpSpPr>
            <p:cNvPr id="1179" name="Group 1178">
              <a:extLst>
                <a:ext uri="{FF2B5EF4-FFF2-40B4-BE49-F238E27FC236}">
                  <a16:creationId xmlns:a16="http://schemas.microsoft.com/office/drawing/2014/main" id="{1BEF6E87-AB2F-9144-8AD9-710023586029}"/>
                </a:ext>
              </a:extLst>
            </p:cNvPr>
            <p:cNvGrpSpPr/>
            <p:nvPr/>
          </p:nvGrpSpPr>
          <p:grpSpPr>
            <a:xfrm>
              <a:off x="16474821" y="21272783"/>
              <a:ext cx="10559237" cy="8412480"/>
              <a:chOff x="16522603" y="21234583"/>
              <a:chExt cx="10559237" cy="8412480"/>
            </a:xfrm>
          </p:grpSpPr>
          <p:pic>
            <p:nvPicPr>
              <p:cNvPr id="1156" name="Picture 132">
                <a:extLst>
                  <a:ext uri="{FF2B5EF4-FFF2-40B4-BE49-F238E27FC236}">
                    <a16:creationId xmlns:a16="http://schemas.microsoft.com/office/drawing/2014/main" id="{637440CD-9B0C-CE44-A37E-D82B5CC0E93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466" r="1971"/>
              <a:stretch/>
            </p:blipFill>
            <p:spPr bwMode="auto">
              <a:xfrm>
                <a:off x="16522603" y="21234583"/>
                <a:ext cx="10559237" cy="84124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29" name="Picture 132">
                <a:extLst>
                  <a:ext uri="{FF2B5EF4-FFF2-40B4-BE49-F238E27FC236}">
                    <a16:creationId xmlns:a16="http://schemas.microsoft.com/office/drawing/2014/main" id="{9026BEDB-1CBE-C542-9279-EB23301A45C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326" t="31339" r="94576" b="811"/>
              <a:stretch/>
            </p:blipFill>
            <p:spPr bwMode="auto">
              <a:xfrm>
                <a:off x="16930319" y="21741321"/>
                <a:ext cx="653627" cy="586197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330" name="Picture 132">
              <a:extLst>
                <a:ext uri="{FF2B5EF4-FFF2-40B4-BE49-F238E27FC236}">
                  <a16:creationId xmlns:a16="http://schemas.microsoft.com/office/drawing/2014/main" id="{025D0E1E-FE8C-3949-A9B8-837194716BC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0" t="59511" r="94577" b="811"/>
            <a:stretch/>
          </p:blipFill>
          <p:spPr bwMode="auto">
            <a:xfrm>
              <a:off x="16981695" y="24992653"/>
              <a:ext cx="582431" cy="34280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180" name="Picture 1179">
            <a:extLst>
              <a:ext uri="{FF2B5EF4-FFF2-40B4-BE49-F238E27FC236}">
                <a16:creationId xmlns:a16="http://schemas.microsoft.com/office/drawing/2014/main" id="{D8363C49-1619-E344-AFBB-4D5AFBBA05DD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33637276" y="28846843"/>
            <a:ext cx="2155010" cy="2167467"/>
          </a:xfrm>
          <a:prstGeom prst="rect">
            <a:avLst/>
          </a:prstGeom>
        </p:spPr>
      </p:pic>
      <p:pic>
        <p:nvPicPr>
          <p:cNvPr id="1181" name="Picture 1180">
            <a:extLst>
              <a:ext uri="{FF2B5EF4-FFF2-40B4-BE49-F238E27FC236}">
                <a16:creationId xmlns:a16="http://schemas.microsoft.com/office/drawing/2014/main" id="{D40B766A-61FE-5047-ABEA-D0288BB68338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46402550" y="28884574"/>
            <a:ext cx="2155011" cy="2155011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D233C478-DF38-8F49-A175-272BEF11C70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57" b="40380"/>
          <a:stretch/>
        </p:blipFill>
        <p:spPr bwMode="auto">
          <a:xfrm>
            <a:off x="33422052" y="5734718"/>
            <a:ext cx="10329983" cy="2726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F225FB9A-99A9-7D44-805B-F09E8659CA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35" b="39769"/>
          <a:stretch/>
        </p:blipFill>
        <p:spPr bwMode="auto">
          <a:xfrm>
            <a:off x="33392059" y="9250631"/>
            <a:ext cx="10268376" cy="2726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ECE7DDE8-DDFE-6145-9B1A-138368E9D53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63"/>
          <a:stretch/>
        </p:blipFill>
        <p:spPr bwMode="auto">
          <a:xfrm>
            <a:off x="33413033" y="12820587"/>
            <a:ext cx="10300576" cy="5025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65" name="Table 164">
            <a:extLst>
              <a:ext uri="{FF2B5EF4-FFF2-40B4-BE49-F238E27FC236}">
                <a16:creationId xmlns:a16="http://schemas.microsoft.com/office/drawing/2014/main" id="{988F014A-1423-654B-A425-D17BAD3BF7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7138656"/>
              </p:ext>
            </p:extLst>
          </p:nvPr>
        </p:nvGraphicFramePr>
        <p:xfrm>
          <a:off x="43588546" y="13337328"/>
          <a:ext cx="5415230" cy="17170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50188">
                  <a:extLst>
                    <a:ext uri="{9D8B030D-6E8A-4147-A177-3AD203B41FA5}">
                      <a16:colId xmlns:a16="http://schemas.microsoft.com/office/drawing/2014/main" val="894262659"/>
                    </a:ext>
                  </a:extLst>
                </a:gridCol>
                <a:gridCol w="1617156">
                  <a:extLst>
                    <a:ext uri="{9D8B030D-6E8A-4147-A177-3AD203B41FA5}">
                      <a16:colId xmlns:a16="http://schemas.microsoft.com/office/drawing/2014/main" val="1790194639"/>
                    </a:ext>
                  </a:extLst>
                </a:gridCol>
                <a:gridCol w="1647886">
                  <a:extLst>
                    <a:ext uri="{9D8B030D-6E8A-4147-A177-3AD203B41FA5}">
                      <a16:colId xmlns:a16="http://schemas.microsoft.com/office/drawing/2014/main" val="28994380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Agent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000" dirty="0"/>
                        <a:t>Agent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5092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/>
                        <a:t>Resource 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.05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.05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501774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3000" dirty="0"/>
                        <a:t>Resource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.05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.95</a:t>
                      </a:r>
                      <a:endParaRPr lang="en-US" sz="3000" dirty="0">
                        <a:effectLst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3299344408"/>
                  </a:ext>
                </a:extLst>
              </a:tr>
            </a:tbl>
          </a:graphicData>
        </a:graphic>
      </p:graphicFrame>
      <p:sp>
        <p:nvSpPr>
          <p:cNvPr id="166" name="TextBox 165">
            <a:extLst>
              <a:ext uri="{FF2B5EF4-FFF2-40B4-BE49-F238E27FC236}">
                <a16:creationId xmlns:a16="http://schemas.microsoft.com/office/drawing/2014/main" id="{18B2808E-E226-EF47-B78A-AED57684EC06}"/>
              </a:ext>
            </a:extLst>
          </p:cNvPr>
          <p:cNvSpPr txBox="1"/>
          <p:nvPr/>
        </p:nvSpPr>
        <p:spPr>
          <a:xfrm>
            <a:off x="44546432" y="15145416"/>
            <a:ext cx="443376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i="1" dirty="0">
                <a:latin typeface="Gill Sans" panose="020B0502020104020203" pitchFamily="34" charset="-79"/>
                <a:cs typeface="Gill Sans" panose="020B0502020104020203" pitchFamily="34" charset="-79"/>
              </a:rPr>
              <a:t>1 copy of resource X &amp; Y</a:t>
            </a: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5D7F8679-5E7B-C04C-B59F-B3189541EFCF}"/>
              </a:ext>
            </a:extLst>
          </p:cNvPr>
          <p:cNvSpPr txBox="1"/>
          <p:nvPr/>
        </p:nvSpPr>
        <p:spPr>
          <a:xfrm>
            <a:off x="45224822" y="12786589"/>
            <a:ext cx="26745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latin typeface="Gill Sans Light"/>
                <a:cs typeface="Gill Sans Light"/>
              </a:rPr>
              <a:t>Scenario 3</a:t>
            </a:r>
          </a:p>
        </p:txBody>
      </p:sp>
      <p:pic>
        <p:nvPicPr>
          <p:cNvPr id="169" name="Picture 8">
            <a:extLst>
              <a:ext uri="{FF2B5EF4-FFF2-40B4-BE49-F238E27FC236}">
                <a16:creationId xmlns:a16="http://schemas.microsoft.com/office/drawing/2014/main" id="{5B0356A0-92E2-E64E-B205-353215A0465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33" b="91483"/>
          <a:stretch/>
        </p:blipFill>
        <p:spPr bwMode="auto">
          <a:xfrm>
            <a:off x="32977612" y="5330258"/>
            <a:ext cx="10161344" cy="474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2" name="Picture 10">
            <a:extLst>
              <a:ext uri="{FF2B5EF4-FFF2-40B4-BE49-F238E27FC236}">
                <a16:creationId xmlns:a16="http://schemas.microsoft.com/office/drawing/2014/main" id="{4A7E0293-B45E-2F49-A440-DD2FFA161C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0" t="521" b="91510"/>
          <a:stretch/>
        </p:blipFill>
        <p:spPr bwMode="auto">
          <a:xfrm>
            <a:off x="33870824" y="8807619"/>
            <a:ext cx="9317207" cy="439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3" name="Picture 12">
            <a:extLst>
              <a:ext uri="{FF2B5EF4-FFF2-40B4-BE49-F238E27FC236}">
                <a16:creationId xmlns:a16="http://schemas.microsoft.com/office/drawing/2014/main" id="{AFB34E75-FA1D-254C-A003-CEDAD57016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574"/>
          <a:stretch/>
        </p:blipFill>
        <p:spPr bwMode="auto">
          <a:xfrm>
            <a:off x="33411395" y="12379588"/>
            <a:ext cx="10300576" cy="527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F5E72A1-D049-F246-845D-24C054BFE6B5}"/>
              </a:ext>
            </a:extLst>
          </p:cNvPr>
          <p:cNvSpPr/>
          <p:nvPr/>
        </p:nvSpPr>
        <p:spPr>
          <a:xfrm rot="2785452">
            <a:off x="33844759" y="15530592"/>
            <a:ext cx="582735" cy="144426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3000" dir="5400000" rotWithShape="0">
              <a:schemeClr val="bg1">
                <a:alpha val="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BDF260B3-D51D-D642-B0C6-78583906F598}"/>
              </a:ext>
            </a:extLst>
          </p:cNvPr>
          <p:cNvSpPr txBox="1"/>
          <p:nvPr/>
        </p:nvSpPr>
        <p:spPr>
          <a:xfrm rot="18929959">
            <a:off x="33101226" y="16051921"/>
            <a:ext cx="2382183" cy="3744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20"/>
              </a:lnSpc>
            </a:pPr>
            <a:r>
              <a:rPr lang="en-US" sz="2300" dirty="0">
                <a:solidFill>
                  <a:schemeClr val="tx1">
                    <a:lumMod val="75000"/>
                    <a:lumOff val="2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Offline Primal</a:t>
            </a: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ADBF33D5-EF09-714D-A48D-162DC984B3DB}"/>
              </a:ext>
            </a:extLst>
          </p:cNvPr>
          <p:cNvSpPr txBox="1"/>
          <p:nvPr/>
        </p:nvSpPr>
        <p:spPr>
          <a:xfrm>
            <a:off x="28264985" y="22149178"/>
            <a:ext cx="4653536" cy="85570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380"/>
              </a:lnSpc>
            </a:pPr>
            <a:r>
              <a:rPr lang="en-US" sz="4400" dirty="0">
                <a:latin typeface="Gill Sans Light"/>
                <a:cs typeface="Gill Sans Light"/>
              </a:rPr>
              <a:t>Online dual-based (with optimal dual) out-performs  greedy matching, especially when resources are abundant.. </a:t>
            </a:r>
          </a:p>
          <a:p>
            <a:pPr>
              <a:lnSpc>
                <a:spcPts val="4380"/>
              </a:lnSpc>
            </a:pPr>
            <a:endParaRPr lang="en-US" sz="4400" dirty="0">
              <a:latin typeface="Gill Sans Light"/>
              <a:cs typeface="Gill Sans Light"/>
            </a:endParaRPr>
          </a:p>
          <a:p>
            <a:pPr>
              <a:lnSpc>
                <a:spcPts val="4380"/>
              </a:lnSpc>
            </a:pPr>
            <a:r>
              <a:rPr lang="en-US" sz="4400" dirty="0">
                <a:latin typeface="Gill Sans Light"/>
                <a:cs typeface="Gill Sans Light"/>
              </a:rPr>
              <a:t>In practice, it is unlikely to obtain an optimal dual. We next investigate how dual noise deteriorates performance.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D9A3D6E-112C-0243-9134-7971EFFACFE2}"/>
              </a:ext>
            </a:extLst>
          </p:cNvPr>
          <p:cNvCxnSpPr>
            <a:cxnSpLocks/>
          </p:cNvCxnSpPr>
          <p:nvPr/>
        </p:nvCxnSpPr>
        <p:spPr>
          <a:xfrm flipV="1">
            <a:off x="21547361" y="30635992"/>
            <a:ext cx="5836211" cy="4550"/>
          </a:xfrm>
          <a:prstGeom prst="straightConnector1">
            <a:avLst/>
          </a:prstGeom>
          <a:ln w="508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lg" len="lg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81" name="TextBox 180">
            <a:extLst>
              <a:ext uri="{FF2B5EF4-FFF2-40B4-BE49-F238E27FC236}">
                <a16:creationId xmlns:a16="http://schemas.microsoft.com/office/drawing/2014/main" id="{2C383BB6-18A7-B042-9C70-58C9B744D002}"/>
              </a:ext>
            </a:extLst>
          </p:cNvPr>
          <p:cNvSpPr txBox="1"/>
          <p:nvPr/>
        </p:nvSpPr>
        <p:spPr>
          <a:xfrm>
            <a:off x="16819388" y="30208194"/>
            <a:ext cx="4834154" cy="657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380"/>
              </a:lnSpc>
            </a:pPr>
            <a:r>
              <a:rPr lang="en-US" sz="4200" b="1" dirty="0">
                <a:latin typeface="Gill Sans Light"/>
                <a:cs typeface="Gill Sans Light"/>
              </a:rPr>
              <a:t>Intervention scarcity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831AF72-F8B6-1D45-9328-4D819020A757}"/>
              </a:ext>
            </a:extLst>
          </p:cNvPr>
          <p:cNvCxnSpPr>
            <a:cxnSpLocks/>
          </p:cNvCxnSpPr>
          <p:nvPr/>
        </p:nvCxnSpPr>
        <p:spPr>
          <a:xfrm flipV="1">
            <a:off x="7924859" y="19763739"/>
            <a:ext cx="2972411" cy="1493348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Connector 185">
            <a:extLst>
              <a:ext uri="{FF2B5EF4-FFF2-40B4-BE49-F238E27FC236}">
                <a16:creationId xmlns:a16="http://schemas.microsoft.com/office/drawing/2014/main" id="{DD819DAE-3893-FA40-AEB7-0D58D8D2D920}"/>
              </a:ext>
            </a:extLst>
          </p:cNvPr>
          <p:cNvCxnSpPr>
            <a:cxnSpLocks/>
          </p:cNvCxnSpPr>
          <p:nvPr/>
        </p:nvCxnSpPr>
        <p:spPr>
          <a:xfrm flipV="1">
            <a:off x="7924859" y="20384567"/>
            <a:ext cx="2972411" cy="833154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2C39EF26-33B1-0944-89B9-6B5DCDAC5239}"/>
              </a:ext>
            </a:extLst>
          </p:cNvPr>
          <p:cNvCxnSpPr>
            <a:cxnSpLocks/>
          </p:cNvCxnSpPr>
          <p:nvPr/>
        </p:nvCxnSpPr>
        <p:spPr>
          <a:xfrm>
            <a:off x="8013896" y="21217721"/>
            <a:ext cx="2883374" cy="351120"/>
          </a:xfrm>
          <a:prstGeom prst="line">
            <a:avLst/>
          </a:prstGeom>
          <a:ln w="381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64B5EDD7-5CB2-3A4F-A81A-2305AC7D0968}"/>
              </a:ext>
            </a:extLst>
          </p:cNvPr>
          <p:cNvSpPr/>
          <p:nvPr/>
        </p:nvSpPr>
        <p:spPr>
          <a:xfrm>
            <a:off x="10811251" y="19666283"/>
            <a:ext cx="172037" cy="19491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>
            <a:extLst>
              <a:ext uri="{FF2B5EF4-FFF2-40B4-BE49-F238E27FC236}">
                <a16:creationId xmlns:a16="http://schemas.microsoft.com/office/drawing/2014/main" id="{0A2C5314-8353-974E-A998-2033A63035C2}"/>
              </a:ext>
            </a:extLst>
          </p:cNvPr>
          <p:cNvSpPr/>
          <p:nvPr/>
        </p:nvSpPr>
        <p:spPr>
          <a:xfrm>
            <a:off x="10811251" y="20296053"/>
            <a:ext cx="172037" cy="19491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>
            <a:extLst>
              <a:ext uri="{FF2B5EF4-FFF2-40B4-BE49-F238E27FC236}">
                <a16:creationId xmlns:a16="http://schemas.microsoft.com/office/drawing/2014/main" id="{7FFAFCA2-8339-3241-89C3-0662FD138C48}"/>
              </a:ext>
            </a:extLst>
          </p:cNvPr>
          <p:cNvSpPr/>
          <p:nvPr/>
        </p:nvSpPr>
        <p:spPr>
          <a:xfrm>
            <a:off x="10811251" y="21483050"/>
            <a:ext cx="172037" cy="194911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605E38D0-1F81-6E4C-83DD-DED6437FD95A}"/>
              </a:ext>
            </a:extLst>
          </p:cNvPr>
          <p:cNvSpPr txBox="1"/>
          <p:nvPr/>
        </p:nvSpPr>
        <p:spPr>
          <a:xfrm>
            <a:off x="16790555" y="13377885"/>
            <a:ext cx="15555212" cy="23502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ts val="438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Gill Sans Light"/>
                <a:cs typeface="Gill Sans Light"/>
              </a:rPr>
              <a:t>Directly solving the primal is infeasible since we don’t know future arrivals. </a:t>
            </a:r>
          </a:p>
          <a:p>
            <a:pPr marL="571500" indent="-571500">
              <a:lnSpc>
                <a:spcPts val="4380"/>
              </a:lnSpc>
              <a:buFont typeface="Arial" panose="020B0604020202020204" pitchFamily="34" charset="0"/>
              <a:buChar char="•"/>
            </a:pPr>
            <a:r>
              <a:rPr lang="en-US" sz="4400" dirty="0">
                <a:latin typeface="Gill Sans Light"/>
                <a:cs typeface="Gill Sans Light"/>
              </a:rPr>
              <a:t>Using strong duality and complementary slackness, if we are given an optimal dual, we can devise an online assignment algorithm.</a:t>
            </a:r>
          </a:p>
        </p:txBody>
      </p:sp>
    </p:spTree>
    <p:extLst>
      <p:ext uri="{BB962C8B-B14F-4D97-AF65-F5344CB8AC3E}">
        <p14:creationId xmlns:p14="http://schemas.microsoft.com/office/powerpoint/2010/main" val="31340538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29540</TotalTime>
  <Words>695</Words>
  <Application>Microsoft Macintosh PowerPoint</Application>
  <PresentationFormat>Custom</PresentationFormat>
  <Paragraphs>111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Cambria Math</vt:lpstr>
      <vt:lpstr>Gill Sans</vt:lpstr>
      <vt:lpstr>Gill Sans Light</vt:lpstr>
      <vt:lpstr>Gill Sans Ultra Bold</vt:lpstr>
      <vt:lpstr>Verdana</vt:lpstr>
      <vt:lpstr>Office Theme</vt:lpstr>
      <vt:lpstr>PowerPoint Presentation</vt:lpstr>
    </vt:vector>
  </TitlesOfParts>
  <Company>UCSB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Marinsek</dc:creator>
  <cp:lastModifiedBy>luke guerdan</cp:lastModifiedBy>
  <cp:revision>227</cp:revision>
  <dcterms:created xsi:type="dcterms:W3CDTF">2013-08-01T02:14:43Z</dcterms:created>
  <dcterms:modified xsi:type="dcterms:W3CDTF">2019-07-23T16:46:25Z</dcterms:modified>
</cp:coreProperties>
</file>